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Roboto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iWYDRAFedS9I0Eyg8a2U6Ms1/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RobotoLight-bold.fntdata"/><Relationship Id="rId27" Type="http://schemas.openxmlformats.org/officeDocument/2006/relationships/font" Target="fonts/Roboto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Roboto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Roboto Light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leads students through whole class ordering of sentences into an effective reason paragraph.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Here are three sentences that we can put together to create another reason for the essay from the entry ticket. Let's create a body paragraph here.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Read these sentences and tell me which one provides the reason. That's what we would put first.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pauses to allow students to participate.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What should follow the sentence that states the reason?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pauses to allow students to participate.</a:t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Which leaves the third sentence to connect the reason and evidence back to the claim.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Have someone read the entire paragraph.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explains the purpose of the conclusion.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At the end of the essay is the conclusion. The conclusion sums up all of the information you have presented about your claim.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What conclusion did you identify in the entry ticket activity? How did you know?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pauses to allow students to participate.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In your conclusion you should restate your claim. A strong conclusion will summarize how you proved or defended your claim and encourage readers to agree or take action, or give them a final thought to take away.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What is the final thought in the sample from the activity?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pauses to allow students to participate.</a:t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Using Paragraph Sort Activity, Teacher divides class into pairs or small groups to begin Step 1 and repeat the process sorting sentences into a unified reason paragraph.</a:t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When finished, teacher leads class through debrief to discuss students’ answers and explanations.</a:t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introduces logical organization of body paragraphs.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Now that you know how to organize your thoughts into a reason paragraph, you can think about how to organize your reasons. 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Body paragraphs should be organized logically.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There are different ways to organize paragraphs logically. For example (refer to slide):</a:t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Roboto Light"/>
              <a:buChar char="●"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B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y reasons, weakest to strongest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Roboto Light"/>
              <a:buChar char="●"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B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y sequence or cause and effect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Roboto Light"/>
              <a:buChar char="●"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B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y addressing a reason and counterargument in each paragraph 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Roboto Light"/>
              <a:buChar char="●"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B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y listing all the pros, then all the cons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When you make a decision about how to organize your reasons, you can make that decision clear by using good </a:t>
            </a:r>
            <a:r>
              <a:rPr i="1" lang="en-US" u="sng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transitions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Roboto Light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presents transitions to make organization clear: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Transitions are words and phrases that help connect the ideas in your argument.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Transitions serve many purposes.  One purpose is to make your organization clear to readers.</a:t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For example, if you want to show things in a sequential order, you can use </a:t>
            </a: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First, Second, Third, 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or</a:t>
            </a: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 First, Next, Finally.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If you want to show things in order of importance, you might use </a:t>
            </a: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First, More importantly, 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and</a:t>
            </a: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 Above all.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If you have arranged your reason paragraphs to respond to counterarguments, you might use </a:t>
            </a: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Some argue 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and</a:t>
            </a: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 However, 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or something similar.</a:t>
            </a: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228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C666E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has students turn to Step 2 of the Argument Sort activity.</a:t>
            </a:r>
            <a:endParaRPr>
              <a:solidFill>
                <a:srgbClr val="5C666E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457200" marR="228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C666E"/>
                </a:solidFill>
                <a:latin typeface="Roboto Light"/>
                <a:ea typeface="Roboto Light"/>
                <a:cs typeface="Roboto Light"/>
                <a:sym typeface="Roboto Light"/>
              </a:rPr>
              <a:t>Now you will practice organizing these paragraphs into an argumentative essay.  Label the paragraphs and then add transition words to show the organization strategy you’re using.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228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C666E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will circulate to provide support as needed.</a:t>
            </a:r>
            <a:endParaRPr>
              <a:solidFill>
                <a:srgbClr val="5C666E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228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C666E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228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C666E"/>
                </a:solidFill>
                <a:latin typeface="Roboto Light"/>
                <a:ea typeface="Roboto Light"/>
                <a:cs typeface="Roboto Light"/>
                <a:sym typeface="Roboto Light"/>
              </a:rPr>
              <a:t>If time allows, teacher will lead students in a full-class debrief of the exercise.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presents learning objectives for session: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In earlier lessons we discussed the importance of having a good claim and strong support for the argument.  Today we’re going to discuss how an argument should be organized, including</a:t>
            </a:r>
            <a:b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Roboto Light"/>
              <a:buChar char="●"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basic organization of an argumentative essay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Roboto Light"/>
              <a:buChar char="●"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strategies for organizing body paragraphs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Roboto Light"/>
              <a:buChar char="●"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the purpose of transition words and phrases for enhancing organization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presents brief description of each part. See slide for text.</a:t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walks through how these parts look when placed in an outline. Sample script: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This is an outline of a brief argumentative essay.  At the very beginning you have the introduction, which </a:t>
            </a:r>
            <a:r>
              <a:rPr i="1" lang="en-US" u="sng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must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 contain your claim, and </a:t>
            </a:r>
            <a:r>
              <a:rPr i="1" lang="en-US" u="sng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should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 contain an brief description or summary of the “ongoing issue.”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After the introduction comes the body, which contains your support for your claim.  Each paragraph in the body should provide a reason for your claim, evidence connected to the reason, and an explanation of how the evidence connects back to the claim.  This explanation is your reasoning.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Finally you have a conclusion. Your conclusion should wrap up the argument. It should restate your claim and provide a brief summary of how you proved your position.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continues to explain organization in the context of the entry ticket.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Let’s return to the entry ticket.  Who can tell me what the introduction to the argument is?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Pause to allow a student to answer: “At some hospitals, caregivers use ‘carebots’ designed to comfort patients. Although robotic pets can benefit the elderly, human companionship is better than carebots.”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How do you know this? Because this paragraph provides the claim.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4" name="Google Shape;25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The introduction tells what your argument is about. A strong </a:t>
            </a:r>
            <a:r>
              <a:rPr i="1" lang="en-US" u="sng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claim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 should be included in the introduction.  The rest of the argument will focus on the claim.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This introduction in the worksheet is just a couple of sentences. In your essays you'll want to provide more than that, and there are steps you can take to build a great introduction.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First, a great way to show that you understand the topic you're writing about is to summarize the "ongoing argument" that you read about in the text. For example, in a complete essay on this topic, the introduction might contain a longer summary with more detail about the text that this is based on.</a:t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Then you present your claim. Do you agree, disagree, or take another position? For example: </a:t>
            </a: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“Although robotic pets can benefit the elderly, human companionship is better than carebots."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If space allows, you can give a very brief overview of the reasons you’ll present in the body of the essay.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presents explanation of body paragraph structure.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After the introduction comes the body of your argument. This is where you present the </a:t>
            </a:r>
            <a:r>
              <a:rPr i="1" lang="en-US" u="sng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reasons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 and </a:t>
            </a:r>
            <a:r>
              <a:rPr i="1" lang="en-US" u="sng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evidence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 for your claim and explain with </a:t>
            </a:r>
            <a:r>
              <a:rPr i="1" lang="en-US" u="sng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reasoning</a:t>
            </a: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 how your reasons and evidence connect to the claim.</a:t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Teacher presents construction of body paragraphs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Your body paragraphs should be carefully constructed to make sure they are focused on supporting the claim.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Take a look at this graphic. In a typical argument, within each of the body paragraphs you'll find 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Roboto Light"/>
              <a:buChar char="●"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a reason, 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Roboto Light"/>
              <a:buChar char="●"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evidence from the text,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100"/>
              <a:buFont typeface="Roboto Light"/>
              <a:buChar char="●"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and reasoning that provides an explanation of how the reason and evidence connect to each other and to the claim.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rPr>
              <a:t>Let's look at an example.</a:t>
            </a:r>
            <a:endParaRPr>
              <a:solidFill>
                <a:srgbClr val="58595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6C49A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60800" y="2582943"/>
            <a:ext cx="655712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 Slab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660801" y="1991738"/>
            <a:ext cx="4647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8" name="Google Shape;1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18"/>
          <p:cNvPicPr preferRelativeResize="0"/>
          <p:nvPr/>
        </p:nvPicPr>
        <p:blipFill rotWithShape="1">
          <a:blip r:embed="rId3">
            <a:alphaModFix/>
          </a:blip>
          <a:srcRect b="138" l="7142" r="2497" t="-1"/>
          <a:stretch/>
        </p:blipFill>
        <p:spPr>
          <a:xfrm>
            <a:off x="8514623" y="0"/>
            <a:ext cx="3677377" cy="6857999"/>
          </a:xfrm>
          <a:prstGeom prst="rect">
            <a:avLst/>
          </a:prstGeom>
          <a:solidFill>
            <a:srgbClr val="1ED2AC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27E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7"/>
          <p:cNvSpPr txBox="1"/>
          <p:nvPr>
            <p:ph type="title"/>
          </p:nvPr>
        </p:nvSpPr>
        <p:spPr>
          <a:xfrm>
            <a:off x="660802" y="1777164"/>
            <a:ext cx="4572101" cy="330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" name="Google Shape;8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2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7"/>
          <p:cNvSpPr txBox="1"/>
          <p:nvPr>
            <p:ph idx="1" type="subTitle"/>
          </p:nvPr>
        </p:nvSpPr>
        <p:spPr>
          <a:xfrm>
            <a:off x="6893766" y="891072"/>
            <a:ext cx="4637432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  <a:defRPr b="0" sz="2200">
                <a:solidFill>
                  <a:srgbClr val="21213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27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ustom Layout">
  <p:cSld name="5_Custom Layout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27E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2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8"/>
          <p:cNvSpPr txBox="1"/>
          <p:nvPr>
            <p:ph idx="1" type="subTitle"/>
          </p:nvPr>
        </p:nvSpPr>
        <p:spPr>
          <a:xfrm>
            <a:off x="6893766" y="891072"/>
            <a:ext cx="4637432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28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8"/>
          <p:cNvSpPr txBox="1"/>
          <p:nvPr>
            <p:ph type="title"/>
          </p:nvPr>
        </p:nvSpPr>
        <p:spPr>
          <a:xfrm>
            <a:off x="660802" y="2015095"/>
            <a:ext cx="3752578" cy="2827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4000"/>
              <a:buFont typeface="Roboto"/>
              <a:buNone/>
              <a:defRPr sz="4000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" name="Google Shape;9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Custom Layout">
  <p:cSld name="11_Custom Layout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27E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2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9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29"/>
          <p:cNvSpPr txBox="1"/>
          <p:nvPr>
            <p:ph type="title"/>
          </p:nvPr>
        </p:nvSpPr>
        <p:spPr>
          <a:xfrm>
            <a:off x="660801" y="2015095"/>
            <a:ext cx="4735063" cy="2827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67"/>
              </a:buClr>
              <a:buSzPts val="5000"/>
              <a:buFont typeface="Roboto"/>
              <a:buNone/>
              <a:defRPr sz="5000">
                <a:solidFill>
                  <a:srgbClr val="127E6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/>
          <p:nvPr>
            <p:ph idx="2" type="pic"/>
          </p:nvPr>
        </p:nvSpPr>
        <p:spPr>
          <a:xfrm>
            <a:off x="6321333" y="228600"/>
            <a:ext cx="5642067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3" name="Google Shape;10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Custom Layout">
  <p:cSld name="12_Custom Layout"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27E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2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0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30"/>
          <p:cNvSpPr/>
          <p:nvPr>
            <p:ph idx="2" type="pic"/>
          </p:nvPr>
        </p:nvSpPr>
        <p:spPr>
          <a:xfrm>
            <a:off x="6321333" y="228600"/>
            <a:ext cx="5642067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30"/>
          <p:cNvSpPr txBox="1"/>
          <p:nvPr>
            <p:ph idx="1" type="subTitle"/>
          </p:nvPr>
        </p:nvSpPr>
        <p:spPr>
          <a:xfrm>
            <a:off x="660801" y="3612995"/>
            <a:ext cx="4647179" cy="1738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  <a:defRPr b="0" sz="2200">
                <a:solidFill>
                  <a:srgbClr val="21213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0" name="Google Shape;110;p30"/>
          <p:cNvSpPr txBox="1"/>
          <p:nvPr>
            <p:ph idx="3" type="body"/>
          </p:nvPr>
        </p:nvSpPr>
        <p:spPr>
          <a:xfrm>
            <a:off x="660801" y="2032998"/>
            <a:ext cx="4647178" cy="1412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67"/>
              </a:buClr>
              <a:buSzPts val="4000"/>
              <a:buNone/>
              <a:defRPr b="1" sz="4000">
                <a:solidFill>
                  <a:srgbClr val="127E67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1" name="Google Shape;11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Custom Layout">
  <p:cSld name="13_Custom Layout">
    <p:bg>
      <p:bgPr>
        <a:solidFill>
          <a:srgbClr val="6C49A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/>
          <p:nvPr>
            <p:ph idx="2" type="pic"/>
          </p:nvPr>
        </p:nvSpPr>
        <p:spPr>
          <a:xfrm>
            <a:off x="6376657" y="231318"/>
            <a:ext cx="5586744" cy="7229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1"/>
          <p:cNvSpPr txBox="1"/>
          <p:nvPr>
            <p:ph type="title"/>
          </p:nvPr>
        </p:nvSpPr>
        <p:spPr>
          <a:xfrm>
            <a:off x="660802" y="792040"/>
            <a:ext cx="4807492" cy="891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" type="subTitle"/>
          </p:nvPr>
        </p:nvSpPr>
        <p:spPr>
          <a:xfrm>
            <a:off x="660801" y="1845526"/>
            <a:ext cx="4807492" cy="422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16" name="Google Shape;11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1"/>
          <p:cNvSpPr txBox="1"/>
          <p:nvPr>
            <p:ph idx="3" type="body"/>
          </p:nvPr>
        </p:nvSpPr>
        <p:spPr>
          <a:xfrm>
            <a:off x="9834161" y="6274728"/>
            <a:ext cx="1697037" cy="22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Custom Layout">
  <p:cSld name="14_Custom Layout">
    <p:bg>
      <p:bgPr>
        <a:solidFill>
          <a:srgbClr val="6C49A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/>
          <p:nvPr>
            <p:ph idx="2" type="pic"/>
          </p:nvPr>
        </p:nvSpPr>
        <p:spPr>
          <a:xfrm>
            <a:off x="6376657" y="231318"/>
            <a:ext cx="5586744" cy="7229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2"/>
          <p:cNvSpPr txBox="1"/>
          <p:nvPr>
            <p:ph type="title"/>
          </p:nvPr>
        </p:nvSpPr>
        <p:spPr>
          <a:xfrm>
            <a:off x="660802" y="2032998"/>
            <a:ext cx="4807492" cy="16154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1" type="subTitle"/>
          </p:nvPr>
        </p:nvSpPr>
        <p:spPr>
          <a:xfrm>
            <a:off x="660801" y="3886200"/>
            <a:ext cx="4807492" cy="190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2"/>
          <p:cNvSpPr txBox="1"/>
          <p:nvPr>
            <p:ph idx="3" type="body"/>
          </p:nvPr>
        </p:nvSpPr>
        <p:spPr>
          <a:xfrm>
            <a:off x="9834161" y="6274728"/>
            <a:ext cx="1697037" cy="22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Custom Layout">
  <p:cSld name="16_Custom Layout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C49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2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3"/>
          <p:cNvSpPr txBox="1"/>
          <p:nvPr>
            <p:ph idx="1" type="subTitle"/>
          </p:nvPr>
        </p:nvSpPr>
        <p:spPr>
          <a:xfrm>
            <a:off x="6893766" y="891072"/>
            <a:ext cx="4637432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8" name="Google Shape;128;p33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33"/>
          <p:cNvSpPr txBox="1"/>
          <p:nvPr>
            <p:ph type="title"/>
          </p:nvPr>
        </p:nvSpPr>
        <p:spPr>
          <a:xfrm>
            <a:off x="660802" y="2015095"/>
            <a:ext cx="3752578" cy="2827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4000"/>
              <a:buFont typeface="Roboto"/>
              <a:buNone/>
              <a:defRPr sz="4000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Custom Layout">
  <p:cSld name="17_Custom Layout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C49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2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4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34"/>
          <p:cNvSpPr txBox="1"/>
          <p:nvPr>
            <p:ph type="title"/>
          </p:nvPr>
        </p:nvSpPr>
        <p:spPr>
          <a:xfrm>
            <a:off x="660801" y="2015095"/>
            <a:ext cx="4735063" cy="2827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9A2"/>
              </a:buClr>
              <a:buSzPts val="5000"/>
              <a:buFont typeface="Roboto"/>
              <a:buNone/>
              <a:defRPr sz="5000">
                <a:solidFill>
                  <a:srgbClr val="6C49A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/>
          <p:nvPr>
            <p:ph idx="2" type="pic"/>
          </p:nvPr>
        </p:nvSpPr>
        <p:spPr>
          <a:xfrm>
            <a:off x="6321333" y="228600"/>
            <a:ext cx="5642067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Custom Layout">
  <p:cSld name="18_Custom Layout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C49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2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5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35"/>
          <p:cNvSpPr/>
          <p:nvPr>
            <p:ph idx="2" type="pic"/>
          </p:nvPr>
        </p:nvSpPr>
        <p:spPr>
          <a:xfrm>
            <a:off x="6321333" y="228600"/>
            <a:ext cx="5642067" cy="6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5"/>
          <p:cNvSpPr txBox="1"/>
          <p:nvPr>
            <p:ph idx="1" type="subTitle"/>
          </p:nvPr>
        </p:nvSpPr>
        <p:spPr>
          <a:xfrm>
            <a:off x="660801" y="3612995"/>
            <a:ext cx="4647179" cy="1738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  <a:defRPr b="0" sz="2200">
                <a:solidFill>
                  <a:srgbClr val="21213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4" name="Google Shape;144;p35"/>
          <p:cNvSpPr txBox="1"/>
          <p:nvPr>
            <p:ph idx="3" type="body"/>
          </p:nvPr>
        </p:nvSpPr>
        <p:spPr>
          <a:xfrm>
            <a:off x="660801" y="2032998"/>
            <a:ext cx="4647178" cy="1412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9A2"/>
              </a:buClr>
              <a:buSzPts val="4000"/>
              <a:buNone/>
              <a:defRPr b="1" sz="4000">
                <a:solidFill>
                  <a:srgbClr val="6C49A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5" name="Google Shape;14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Custom Layout">
  <p:cSld name="6_Custom Layout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6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36"/>
          <p:cNvSpPr txBox="1"/>
          <p:nvPr>
            <p:ph idx="1" type="subTitle"/>
          </p:nvPr>
        </p:nvSpPr>
        <p:spPr>
          <a:xfrm>
            <a:off x="660801" y="3612995"/>
            <a:ext cx="4647179" cy="1738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  <a:defRPr b="0" sz="2200">
                <a:solidFill>
                  <a:srgbClr val="21213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2" name="Google Shape;152;p36"/>
          <p:cNvSpPr txBox="1"/>
          <p:nvPr>
            <p:ph idx="2" type="body"/>
          </p:nvPr>
        </p:nvSpPr>
        <p:spPr>
          <a:xfrm>
            <a:off x="660801" y="2032998"/>
            <a:ext cx="4647178" cy="1412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9A2"/>
              </a:buClr>
              <a:buSzPts val="4000"/>
              <a:buNone/>
              <a:defRPr b="1" sz="4000">
                <a:solidFill>
                  <a:srgbClr val="6C49A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bg>
      <p:bgPr>
        <a:solidFill>
          <a:srgbClr val="127E67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>
            <p:ph idx="2" type="pic"/>
          </p:nvPr>
        </p:nvSpPr>
        <p:spPr>
          <a:xfrm>
            <a:off x="6376657" y="231318"/>
            <a:ext cx="5586744" cy="722990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9"/>
          <p:cNvSpPr txBox="1"/>
          <p:nvPr>
            <p:ph type="title"/>
          </p:nvPr>
        </p:nvSpPr>
        <p:spPr>
          <a:xfrm>
            <a:off x="660802" y="2032998"/>
            <a:ext cx="4807492" cy="16154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subTitle"/>
          </p:nvPr>
        </p:nvSpPr>
        <p:spPr>
          <a:xfrm>
            <a:off x="660801" y="3886200"/>
            <a:ext cx="4807492" cy="190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0" sz="2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9"/>
          <p:cNvSpPr txBox="1"/>
          <p:nvPr>
            <p:ph idx="3" type="body"/>
          </p:nvPr>
        </p:nvSpPr>
        <p:spPr>
          <a:xfrm>
            <a:off x="9834161" y="6274728"/>
            <a:ext cx="1697037" cy="22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Custom Layout">
  <p:cSld name="7_Custom Layout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37"/>
          <p:cNvSpPr txBox="1"/>
          <p:nvPr>
            <p:ph idx="1" type="subTitle"/>
          </p:nvPr>
        </p:nvSpPr>
        <p:spPr>
          <a:xfrm>
            <a:off x="660801" y="2375210"/>
            <a:ext cx="4669482" cy="3690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1800"/>
              <a:buNone/>
              <a:defRPr b="0" sz="1800">
                <a:solidFill>
                  <a:srgbClr val="21213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9" name="Google Shape;159;p37"/>
          <p:cNvSpPr txBox="1"/>
          <p:nvPr>
            <p:ph idx="2" type="body"/>
          </p:nvPr>
        </p:nvSpPr>
        <p:spPr>
          <a:xfrm>
            <a:off x="660802" y="792039"/>
            <a:ext cx="4669481" cy="1412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9A2"/>
              </a:buClr>
              <a:buSzPts val="4000"/>
              <a:buNone/>
              <a:defRPr b="1" sz="4000">
                <a:solidFill>
                  <a:srgbClr val="6C49A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_Custom Layout">
  <p:cSld name="20_Custom Layout"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/>
          <p:nvPr/>
        </p:nvSpPr>
        <p:spPr>
          <a:xfrm flipH="1">
            <a:off x="0" y="0"/>
            <a:ext cx="4062984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8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38"/>
          <p:cNvSpPr txBox="1"/>
          <p:nvPr>
            <p:ph idx="1" type="subTitle"/>
          </p:nvPr>
        </p:nvSpPr>
        <p:spPr>
          <a:xfrm>
            <a:off x="660801" y="3612995"/>
            <a:ext cx="2898827" cy="1738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1800"/>
              <a:buNone/>
              <a:defRPr b="0" sz="1800">
                <a:solidFill>
                  <a:srgbClr val="21213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6" name="Google Shape;166;p38"/>
          <p:cNvSpPr txBox="1"/>
          <p:nvPr>
            <p:ph idx="2" type="body"/>
          </p:nvPr>
        </p:nvSpPr>
        <p:spPr>
          <a:xfrm>
            <a:off x="660801" y="2032998"/>
            <a:ext cx="2898827" cy="1412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9A2"/>
              </a:buClr>
              <a:buSzPts val="4000"/>
              <a:buNone/>
              <a:defRPr b="1" sz="4000">
                <a:solidFill>
                  <a:srgbClr val="6C49A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9"/>
          <p:cNvSpPr txBox="1"/>
          <p:nvPr>
            <p:ph type="title"/>
          </p:nvPr>
        </p:nvSpPr>
        <p:spPr>
          <a:xfrm>
            <a:off x="660802" y="2015095"/>
            <a:ext cx="3752578" cy="2827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4000"/>
              <a:buFont typeface="Roboto"/>
              <a:buNone/>
              <a:defRPr sz="4000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0" name="Google Shape;17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9"/>
          <p:cNvSpPr txBox="1"/>
          <p:nvPr>
            <p:ph idx="1" type="subTitle"/>
          </p:nvPr>
        </p:nvSpPr>
        <p:spPr>
          <a:xfrm>
            <a:off x="6893766" y="891072"/>
            <a:ext cx="4637432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  <a:defRPr b="0" sz="2200">
                <a:solidFill>
                  <a:srgbClr val="21213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72" name="Google Shape;17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9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Custom Layout">
  <p:cSld name="8_Custom Layout"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/>
          <p:nvPr>
            <p:ph type="title"/>
          </p:nvPr>
        </p:nvSpPr>
        <p:spPr>
          <a:xfrm>
            <a:off x="660800" y="792040"/>
            <a:ext cx="5435200" cy="17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5000"/>
              <a:buFont typeface="Roboto"/>
              <a:buNone/>
              <a:defRPr sz="5000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6" name="Google Shape;17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0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40"/>
          <p:cNvSpPr/>
          <p:nvPr/>
        </p:nvSpPr>
        <p:spPr>
          <a:xfrm>
            <a:off x="660801" y="3264100"/>
            <a:ext cx="405999" cy="405999"/>
          </a:xfrm>
          <a:prstGeom prst="ellipse">
            <a:avLst/>
          </a:prstGeom>
          <a:solidFill>
            <a:srgbClr val="F763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80" name="Google Shape;180;p40"/>
          <p:cNvSpPr/>
          <p:nvPr/>
        </p:nvSpPr>
        <p:spPr>
          <a:xfrm>
            <a:off x="6096000" y="3264100"/>
            <a:ext cx="405999" cy="405999"/>
          </a:xfrm>
          <a:prstGeom prst="ellipse">
            <a:avLst/>
          </a:prstGeom>
          <a:solidFill>
            <a:srgbClr val="EEB7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81" name="Google Shape;181;p40"/>
          <p:cNvSpPr txBox="1"/>
          <p:nvPr>
            <p:ph idx="1" type="body"/>
          </p:nvPr>
        </p:nvSpPr>
        <p:spPr>
          <a:xfrm>
            <a:off x="660400" y="3954463"/>
            <a:ext cx="4569522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40"/>
          <p:cNvSpPr txBox="1"/>
          <p:nvPr>
            <p:ph idx="2" type="body"/>
          </p:nvPr>
        </p:nvSpPr>
        <p:spPr>
          <a:xfrm>
            <a:off x="6096000" y="3954463"/>
            <a:ext cx="4569522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Custom Layout">
  <p:cSld name="9_Custom Layout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/>
          <p:nvPr>
            <p:ph type="title"/>
          </p:nvPr>
        </p:nvSpPr>
        <p:spPr>
          <a:xfrm>
            <a:off x="660800" y="792040"/>
            <a:ext cx="5435200" cy="17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5000"/>
              <a:buFont typeface="Roboto"/>
              <a:buNone/>
              <a:defRPr sz="5000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5" name="Google Shape;18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1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Custom Layout">
  <p:cSld name="19_Custom Layout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/>
          <p:nvPr>
            <p:ph type="title"/>
          </p:nvPr>
        </p:nvSpPr>
        <p:spPr>
          <a:xfrm>
            <a:off x="660800" y="792040"/>
            <a:ext cx="6458457" cy="938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5000"/>
              <a:buFont typeface="Roboto"/>
              <a:buNone/>
              <a:defRPr sz="5000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0" name="Google Shape;19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2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42"/>
          <p:cNvSpPr txBox="1"/>
          <p:nvPr>
            <p:ph idx="1" type="subTitle"/>
          </p:nvPr>
        </p:nvSpPr>
        <p:spPr>
          <a:xfrm>
            <a:off x="660800" y="1871280"/>
            <a:ext cx="6458457" cy="938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  <a:defRPr b="0" sz="2200">
                <a:solidFill>
                  <a:srgbClr val="21213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4" name="Google Shape;194;p42"/>
          <p:cNvSpPr txBox="1"/>
          <p:nvPr>
            <p:ph idx="2" type="body"/>
          </p:nvPr>
        </p:nvSpPr>
        <p:spPr>
          <a:xfrm>
            <a:off x="660801" y="3855838"/>
            <a:ext cx="2289228" cy="384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1600"/>
              <a:buNone/>
              <a:defRPr b="1" sz="1600">
                <a:solidFill>
                  <a:srgbClr val="21213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42"/>
          <p:cNvSpPr txBox="1"/>
          <p:nvPr>
            <p:ph idx="3" type="body"/>
          </p:nvPr>
        </p:nvSpPr>
        <p:spPr>
          <a:xfrm>
            <a:off x="660801" y="4261798"/>
            <a:ext cx="2289228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42"/>
          <p:cNvSpPr txBox="1"/>
          <p:nvPr>
            <p:ph idx="4" type="body"/>
          </p:nvPr>
        </p:nvSpPr>
        <p:spPr>
          <a:xfrm>
            <a:off x="3511348" y="3855838"/>
            <a:ext cx="2289229" cy="384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1600"/>
              <a:buNone/>
              <a:defRPr b="1" sz="1600">
                <a:solidFill>
                  <a:srgbClr val="21213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42"/>
          <p:cNvSpPr txBox="1"/>
          <p:nvPr>
            <p:ph idx="5" type="body"/>
          </p:nvPr>
        </p:nvSpPr>
        <p:spPr>
          <a:xfrm>
            <a:off x="3511348" y="4261798"/>
            <a:ext cx="228922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42"/>
          <p:cNvSpPr txBox="1"/>
          <p:nvPr>
            <p:ph idx="6" type="body"/>
          </p:nvPr>
        </p:nvSpPr>
        <p:spPr>
          <a:xfrm>
            <a:off x="6391424" y="3855838"/>
            <a:ext cx="2289230" cy="384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1600"/>
              <a:buNone/>
              <a:defRPr b="1" sz="1600">
                <a:solidFill>
                  <a:srgbClr val="21213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42"/>
          <p:cNvSpPr txBox="1"/>
          <p:nvPr>
            <p:ph idx="7" type="body"/>
          </p:nvPr>
        </p:nvSpPr>
        <p:spPr>
          <a:xfrm>
            <a:off x="6391424" y="4261798"/>
            <a:ext cx="228923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42"/>
          <p:cNvSpPr txBox="1"/>
          <p:nvPr>
            <p:ph idx="8" type="body"/>
          </p:nvPr>
        </p:nvSpPr>
        <p:spPr>
          <a:xfrm>
            <a:off x="9241968" y="3855838"/>
            <a:ext cx="2289230" cy="384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1600"/>
              <a:buNone/>
              <a:defRPr b="1" sz="1600">
                <a:solidFill>
                  <a:srgbClr val="21213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42"/>
          <p:cNvSpPr txBox="1"/>
          <p:nvPr>
            <p:ph idx="9" type="body"/>
          </p:nvPr>
        </p:nvSpPr>
        <p:spPr>
          <a:xfrm>
            <a:off x="9241968" y="4261798"/>
            <a:ext cx="228923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/>
          <p:nvPr>
            <p:ph type="title"/>
          </p:nvPr>
        </p:nvSpPr>
        <p:spPr>
          <a:xfrm>
            <a:off x="660800" y="792040"/>
            <a:ext cx="3111099" cy="2827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4000"/>
              <a:buFont typeface="Roboto"/>
              <a:buNone/>
              <a:defRPr sz="4000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4" name="Google Shape;20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3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43"/>
          <p:cNvSpPr txBox="1"/>
          <p:nvPr>
            <p:ph idx="1" type="body"/>
          </p:nvPr>
        </p:nvSpPr>
        <p:spPr>
          <a:xfrm>
            <a:off x="4953000" y="792040"/>
            <a:ext cx="1781175" cy="740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67"/>
              </a:buClr>
              <a:buSzPts val="2000"/>
              <a:buNone/>
              <a:defRPr b="1" sz="2000">
                <a:solidFill>
                  <a:srgbClr val="127E6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43"/>
          <p:cNvSpPr txBox="1"/>
          <p:nvPr>
            <p:ph idx="2" type="body"/>
          </p:nvPr>
        </p:nvSpPr>
        <p:spPr>
          <a:xfrm>
            <a:off x="7350829" y="792040"/>
            <a:ext cx="1781175" cy="740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67"/>
              </a:buClr>
              <a:buSzPts val="2000"/>
              <a:buNone/>
              <a:defRPr b="1" sz="2000">
                <a:solidFill>
                  <a:srgbClr val="127E6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43"/>
          <p:cNvSpPr txBox="1"/>
          <p:nvPr>
            <p:ph idx="3" type="body"/>
          </p:nvPr>
        </p:nvSpPr>
        <p:spPr>
          <a:xfrm>
            <a:off x="9750023" y="792040"/>
            <a:ext cx="1781175" cy="740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67"/>
              </a:buClr>
              <a:buSzPts val="2000"/>
              <a:buNone/>
              <a:defRPr b="1" sz="2000">
                <a:solidFill>
                  <a:srgbClr val="127E6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43"/>
          <p:cNvSpPr txBox="1"/>
          <p:nvPr>
            <p:ph idx="4" type="body"/>
          </p:nvPr>
        </p:nvSpPr>
        <p:spPr>
          <a:xfrm>
            <a:off x="7350829" y="1615685"/>
            <a:ext cx="17811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43"/>
          <p:cNvSpPr txBox="1"/>
          <p:nvPr>
            <p:ph idx="5" type="body"/>
          </p:nvPr>
        </p:nvSpPr>
        <p:spPr>
          <a:xfrm>
            <a:off x="4953000" y="1615685"/>
            <a:ext cx="17811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43"/>
          <p:cNvSpPr txBox="1"/>
          <p:nvPr>
            <p:ph idx="6" type="body"/>
          </p:nvPr>
        </p:nvSpPr>
        <p:spPr>
          <a:xfrm>
            <a:off x="9750023" y="1615685"/>
            <a:ext cx="17811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43"/>
          <p:cNvSpPr txBox="1"/>
          <p:nvPr>
            <p:ph idx="7" type="body"/>
          </p:nvPr>
        </p:nvSpPr>
        <p:spPr>
          <a:xfrm>
            <a:off x="4953000" y="3502012"/>
            <a:ext cx="1781175" cy="740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67"/>
              </a:buClr>
              <a:buSzPts val="2000"/>
              <a:buNone/>
              <a:defRPr b="1" sz="2000">
                <a:solidFill>
                  <a:srgbClr val="127E6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43"/>
          <p:cNvSpPr txBox="1"/>
          <p:nvPr>
            <p:ph idx="8" type="body"/>
          </p:nvPr>
        </p:nvSpPr>
        <p:spPr>
          <a:xfrm>
            <a:off x="7350829" y="3502012"/>
            <a:ext cx="1781175" cy="740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67"/>
              </a:buClr>
              <a:buSzPts val="2000"/>
              <a:buNone/>
              <a:defRPr b="1" sz="2000">
                <a:solidFill>
                  <a:srgbClr val="127E6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43"/>
          <p:cNvSpPr txBox="1"/>
          <p:nvPr>
            <p:ph idx="9" type="body"/>
          </p:nvPr>
        </p:nvSpPr>
        <p:spPr>
          <a:xfrm>
            <a:off x="9750023" y="3502012"/>
            <a:ext cx="1781175" cy="740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7E67"/>
              </a:buClr>
              <a:buSzPts val="2000"/>
              <a:buNone/>
              <a:defRPr b="1" sz="2000">
                <a:solidFill>
                  <a:srgbClr val="127E6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43"/>
          <p:cNvSpPr txBox="1"/>
          <p:nvPr>
            <p:ph idx="13" type="body"/>
          </p:nvPr>
        </p:nvSpPr>
        <p:spPr>
          <a:xfrm>
            <a:off x="7350829" y="4325657"/>
            <a:ext cx="17811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43"/>
          <p:cNvSpPr txBox="1"/>
          <p:nvPr>
            <p:ph idx="14" type="body"/>
          </p:nvPr>
        </p:nvSpPr>
        <p:spPr>
          <a:xfrm>
            <a:off x="4953000" y="4325657"/>
            <a:ext cx="17811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43"/>
          <p:cNvSpPr txBox="1"/>
          <p:nvPr>
            <p:ph idx="15" type="body"/>
          </p:nvPr>
        </p:nvSpPr>
        <p:spPr>
          <a:xfrm>
            <a:off x="9750023" y="4325657"/>
            <a:ext cx="17811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ustom Layout">
  <p:cSld name="4_Custom Layout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660800" y="792040"/>
            <a:ext cx="5435200" cy="17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5000"/>
              <a:buFont typeface="Roboto"/>
              <a:buNone/>
              <a:defRPr sz="5000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" name="Google Shape;2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0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0"/>
          <p:cNvSpPr/>
          <p:nvPr/>
        </p:nvSpPr>
        <p:spPr>
          <a:xfrm>
            <a:off x="660801" y="3264100"/>
            <a:ext cx="405999" cy="405999"/>
          </a:xfrm>
          <a:prstGeom prst="ellipse">
            <a:avLst/>
          </a:prstGeom>
          <a:solidFill>
            <a:srgbClr val="F763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33" name="Google Shape;33;p20"/>
          <p:cNvSpPr/>
          <p:nvPr/>
        </p:nvSpPr>
        <p:spPr>
          <a:xfrm>
            <a:off x="4631690" y="3264100"/>
            <a:ext cx="405999" cy="405999"/>
          </a:xfrm>
          <a:prstGeom prst="ellipse">
            <a:avLst/>
          </a:prstGeom>
          <a:solidFill>
            <a:srgbClr val="EEB7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34" name="Google Shape;34;p20"/>
          <p:cNvSpPr/>
          <p:nvPr/>
        </p:nvSpPr>
        <p:spPr>
          <a:xfrm>
            <a:off x="8602177" y="3264100"/>
            <a:ext cx="405999" cy="405999"/>
          </a:xfrm>
          <a:prstGeom prst="ellipse">
            <a:avLst/>
          </a:prstGeom>
          <a:solidFill>
            <a:srgbClr val="1ED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660400" y="3954463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31690" y="3954463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3" type="body"/>
          </p:nvPr>
        </p:nvSpPr>
        <p:spPr>
          <a:xfrm>
            <a:off x="8602578" y="3954463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Custom Layout">
  <p:cSld name="15_Custom Layout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6C49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1"/>
          <p:cNvSpPr txBox="1"/>
          <p:nvPr>
            <p:ph type="title"/>
          </p:nvPr>
        </p:nvSpPr>
        <p:spPr>
          <a:xfrm>
            <a:off x="660802" y="1777164"/>
            <a:ext cx="4572101" cy="330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1" name="Google Shape;4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2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1"/>
          <p:cNvSpPr txBox="1"/>
          <p:nvPr>
            <p:ph idx="1" type="subTitle"/>
          </p:nvPr>
        </p:nvSpPr>
        <p:spPr>
          <a:xfrm>
            <a:off x="6893766" y="891072"/>
            <a:ext cx="4637432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  <a:defRPr b="0" sz="2200">
                <a:solidFill>
                  <a:srgbClr val="21213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21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Custom Layout">
  <p:cSld name="23_Custom Layout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/>
          <p:nvPr/>
        </p:nvSpPr>
        <p:spPr>
          <a:xfrm flipH="1">
            <a:off x="0" y="0"/>
            <a:ext cx="4062984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2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660801" y="2722562"/>
            <a:ext cx="2898827" cy="1412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4000"/>
              <a:buNone/>
              <a:defRPr b="1" sz="4000">
                <a:solidFill>
                  <a:srgbClr val="21213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2" type="subTitle"/>
          </p:nvPr>
        </p:nvSpPr>
        <p:spPr>
          <a:xfrm>
            <a:off x="4723785" y="891072"/>
            <a:ext cx="6807413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  <a:defRPr b="0" sz="2200">
                <a:solidFill>
                  <a:srgbClr val="21213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1_Custom Layout">
  <p:cSld name="21_Custom Layout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/>
          <p:nvPr/>
        </p:nvSpPr>
        <p:spPr>
          <a:xfrm flipH="1">
            <a:off x="0" y="0"/>
            <a:ext cx="4062984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3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660801" y="2722562"/>
            <a:ext cx="2898827" cy="1412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4000"/>
              <a:buNone/>
              <a:defRPr b="1" sz="4000">
                <a:solidFill>
                  <a:srgbClr val="21213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Custom Layout">
  <p:cSld name="22_Custom Layout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/>
          <p:nvPr>
            <p:ph type="title"/>
          </p:nvPr>
        </p:nvSpPr>
        <p:spPr>
          <a:xfrm>
            <a:off x="660800" y="792040"/>
            <a:ext cx="6458457" cy="938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5000"/>
              <a:buFont typeface="Roboto"/>
              <a:buNone/>
              <a:defRPr sz="5000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9" name="Google Shape;5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01" y="6293700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4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21213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24"/>
          <p:cNvSpPr txBox="1"/>
          <p:nvPr>
            <p:ph idx="1" type="subTitle"/>
          </p:nvPr>
        </p:nvSpPr>
        <p:spPr>
          <a:xfrm>
            <a:off x="660800" y="1871281"/>
            <a:ext cx="6458457" cy="41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  <a:defRPr b="0" sz="2200">
                <a:solidFill>
                  <a:srgbClr val="21213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24"/>
          <p:cNvSpPr txBox="1"/>
          <p:nvPr>
            <p:ph idx="2" type="body"/>
          </p:nvPr>
        </p:nvSpPr>
        <p:spPr>
          <a:xfrm>
            <a:off x="660400" y="3382265"/>
            <a:ext cx="2928619" cy="41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  <a:defRPr b="1" sz="2200">
                <a:solidFill>
                  <a:srgbClr val="21213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3" type="body"/>
          </p:nvPr>
        </p:nvSpPr>
        <p:spPr>
          <a:xfrm>
            <a:off x="4631690" y="3382265"/>
            <a:ext cx="2928619" cy="41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  <a:defRPr b="1" sz="2200">
                <a:solidFill>
                  <a:srgbClr val="21213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4" type="body"/>
          </p:nvPr>
        </p:nvSpPr>
        <p:spPr>
          <a:xfrm>
            <a:off x="8602577" y="3382265"/>
            <a:ext cx="2928619" cy="41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  <a:defRPr b="1" sz="2200">
                <a:solidFill>
                  <a:srgbClr val="21213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5" type="body"/>
          </p:nvPr>
        </p:nvSpPr>
        <p:spPr>
          <a:xfrm>
            <a:off x="660400" y="3899840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6" type="body"/>
          </p:nvPr>
        </p:nvSpPr>
        <p:spPr>
          <a:xfrm>
            <a:off x="4631690" y="3899840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7" type="body"/>
          </p:nvPr>
        </p:nvSpPr>
        <p:spPr>
          <a:xfrm>
            <a:off x="8602578" y="3899840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4"/>
          <p:cNvSpPr/>
          <p:nvPr>
            <p:ph idx="8" type="pic"/>
          </p:nvPr>
        </p:nvSpPr>
        <p:spPr>
          <a:xfrm>
            <a:off x="657225" y="2876149"/>
            <a:ext cx="402336" cy="40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4"/>
          <p:cNvSpPr/>
          <p:nvPr>
            <p:ph idx="9" type="pic"/>
          </p:nvPr>
        </p:nvSpPr>
        <p:spPr>
          <a:xfrm>
            <a:off x="8602577" y="2876149"/>
            <a:ext cx="402336" cy="40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4"/>
          <p:cNvSpPr/>
          <p:nvPr>
            <p:ph idx="13" type="pic"/>
          </p:nvPr>
        </p:nvSpPr>
        <p:spPr>
          <a:xfrm>
            <a:off x="4631691" y="2878635"/>
            <a:ext cx="402336" cy="40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bg>
      <p:bgPr>
        <a:solidFill>
          <a:srgbClr val="127E67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ctrTitle"/>
          </p:nvPr>
        </p:nvSpPr>
        <p:spPr>
          <a:xfrm>
            <a:off x="660800" y="2582943"/>
            <a:ext cx="655712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 Slab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subTitle"/>
          </p:nvPr>
        </p:nvSpPr>
        <p:spPr>
          <a:xfrm>
            <a:off x="660801" y="1991738"/>
            <a:ext cx="4647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75" name="Google Shape;7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5"/>
          <p:cNvSpPr txBox="1"/>
          <p:nvPr/>
        </p:nvSpPr>
        <p:spPr>
          <a:xfrm>
            <a:off x="8787998" y="62119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25"/>
          <p:cNvPicPr preferRelativeResize="0"/>
          <p:nvPr/>
        </p:nvPicPr>
        <p:blipFill rotWithShape="1">
          <a:blip r:embed="rId3">
            <a:alphaModFix/>
          </a:blip>
          <a:srcRect b="0" l="5170" r="4427" t="0"/>
          <a:stretch/>
        </p:blipFill>
        <p:spPr>
          <a:xfrm>
            <a:off x="8514623" y="0"/>
            <a:ext cx="3677377" cy="6864395"/>
          </a:xfrm>
          <a:prstGeom prst="rect">
            <a:avLst/>
          </a:prstGeom>
          <a:solidFill>
            <a:srgbClr val="1ED2AC"/>
          </a:solidFill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Custom Layout">
  <p:cSld name="10_Custom Layout">
    <p:bg>
      <p:bgPr>
        <a:solidFill>
          <a:srgbClr val="127E67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/>
          <p:nvPr>
            <p:ph idx="2" type="pic"/>
          </p:nvPr>
        </p:nvSpPr>
        <p:spPr>
          <a:xfrm>
            <a:off x="6376657" y="231318"/>
            <a:ext cx="5586744" cy="722990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6"/>
          <p:cNvSpPr txBox="1"/>
          <p:nvPr>
            <p:ph type="title"/>
          </p:nvPr>
        </p:nvSpPr>
        <p:spPr>
          <a:xfrm>
            <a:off x="660802" y="792040"/>
            <a:ext cx="4807492" cy="891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subTitle"/>
          </p:nvPr>
        </p:nvSpPr>
        <p:spPr>
          <a:xfrm>
            <a:off x="660801" y="1845526"/>
            <a:ext cx="4807492" cy="422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82" name="Google Shape;8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801" y="6293701"/>
            <a:ext cx="710731" cy="20169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6"/>
          <p:cNvSpPr txBox="1"/>
          <p:nvPr>
            <p:ph idx="3" type="body"/>
          </p:nvPr>
        </p:nvSpPr>
        <p:spPr>
          <a:xfrm>
            <a:off x="9834161" y="6274728"/>
            <a:ext cx="1697037" cy="22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 Slab"/>
              <a:buNone/>
              <a:defRPr b="1" i="0" sz="5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121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1213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1213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1213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1213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1213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1213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1213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21213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 txBox="1"/>
          <p:nvPr>
            <p:ph type="ctrTitle"/>
          </p:nvPr>
        </p:nvSpPr>
        <p:spPr>
          <a:xfrm>
            <a:off x="660800" y="2582943"/>
            <a:ext cx="655712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 Slab"/>
              <a:buNone/>
            </a:pPr>
            <a:r>
              <a:rPr lang="en-US">
                <a:latin typeface="Roboto Slab"/>
                <a:ea typeface="Roboto Slab"/>
                <a:cs typeface="Roboto Slab"/>
                <a:sym typeface="Roboto Slab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Day 4: </a:t>
            </a:r>
            <a:br>
              <a:rPr lang="en-US">
                <a:latin typeface="Roboto Slab"/>
                <a:ea typeface="Roboto Slab"/>
                <a:cs typeface="Roboto Slab"/>
                <a:sym typeface="Roboto Slab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</a:br>
            <a:r>
              <a:rPr lang="en-US">
                <a:latin typeface="Roboto Slab"/>
                <a:ea typeface="Roboto Slab"/>
                <a:cs typeface="Roboto Slab"/>
                <a:sym typeface="Roboto Slab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Organization</a:t>
            </a:r>
            <a:endParaRPr/>
          </a:p>
        </p:txBody>
      </p:sp>
      <p:sp>
        <p:nvSpPr>
          <p:cNvPr id="224" name="Google Shape;224;p1"/>
          <p:cNvSpPr txBox="1"/>
          <p:nvPr>
            <p:ph idx="1" type="subTitle"/>
          </p:nvPr>
        </p:nvSpPr>
        <p:spPr>
          <a:xfrm>
            <a:off x="660801" y="1991738"/>
            <a:ext cx="4647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"/>
          <p:cNvSpPr txBox="1"/>
          <p:nvPr>
            <p:ph idx="1" type="body"/>
          </p:nvPr>
        </p:nvSpPr>
        <p:spPr>
          <a:xfrm>
            <a:off x="660801" y="2722562"/>
            <a:ext cx="2898827" cy="1412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40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Order the sentences.</a:t>
            </a:r>
            <a:endParaRPr/>
          </a:p>
        </p:txBody>
      </p:sp>
      <p:sp>
        <p:nvSpPr>
          <p:cNvPr id="321" name="Google Shape;321;p10"/>
          <p:cNvSpPr txBox="1"/>
          <p:nvPr>
            <p:ph idx="2" type="subTitle"/>
          </p:nvPr>
        </p:nvSpPr>
        <p:spPr>
          <a:xfrm>
            <a:off x="4723785" y="891072"/>
            <a:ext cx="6807414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This shows that there is an element of dishonesty in the use of robotic pets for dementia patients.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The text explains, “When dementia patients find out that the robot companion is not a real pet, we find that sometimes they don’t engage with it as much.”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Another reason that carebots should not replace human caregivers is that patients sometimes have to be tricked into thinking the bots are real in order for them to work.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"/>
          <p:cNvSpPr txBox="1"/>
          <p:nvPr>
            <p:ph type="title"/>
          </p:nvPr>
        </p:nvSpPr>
        <p:spPr>
          <a:xfrm>
            <a:off x="660802" y="1777164"/>
            <a:ext cx="4572101" cy="330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</a:pPr>
            <a:r>
              <a:rPr lang="en-US"/>
              <a:t>Parts of an Argument: </a:t>
            </a:r>
            <a:br>
              <a:rPr lang="en-US"/>
            </a:br>
            <a:r>
              <a:rPr lang="en-US"/>
              <a:t>Conclusion</a:t>
            </a:r>
            <a:endParaRPr/>
          </a:p>
        </p:txBody>
      </p:sp>
      <p:sp>
        <p:nvSpPr>
          <p:cNvPr id="328" name="Google Shape;328;p11"/>
          <p:cNvSpPr txBox="1"/>
          <p:nvPr>
            <p:ph idx="1" type="subTitle"/>
          </p:nvPr>
        </p:nvSpPr>
        <p:spPr>
          <a:xfrm>
            <a:off x="6893766" y="891072"/>
            <a:ext cx="4637432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lang="en-US"/>
              <a:t>The </a:t>
            </a:r>
            <a:r>
              <a:rPr b="1" lang="en-US"/>
              <a:t>conclusion</a:t>
            </a:r>
            <a:r>
              <a:rPr lang="en-US"/>
              <a:t> is the end of your argument and sums up all of the information you have presented about your claim.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lang="en-US"/>
              <a:t>In your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conclusion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restate your claim;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summarize how you proved or defended your claim; and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encourage readers to agree or take action, or share final thoughts or insights.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C49A2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"/>
          <p:cNvSpPr txBox="1"/>
          <p:nvPr>
            <p:ph type="title"/>
          </p:nvPr>
        </p:nvSpPr>
        <p:spPr>
          <a:xfrm>
            <a:off x="660802" y="2032998"/>
            <a:ext cx="4807492" cy="16154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</a:pPr>
            <a:r>
              <a:rPr lang="en-US"/>
              <a:t>You do it </a:t>
            </a:r>
            <a:br>
              <a:rPr lang="en-US"/>
            </a:br>
            <a:r>
              <a:rPr lang="en-US"/>
              <a:t>together.</a:t>
            </a:r>
            <a:endParaRPr/>
          </a:p>
        </p:txBody>
      </p:sp>
      <p:sp>
        <p:nvSpPr>
          <p:cNvPr id="335" name="Google Shape;335;p12"/>
          <p:cNvSpPr txBox="1"/>
          <p:nvPr>
            <p:ph idx="1" type="subTitle"/>
          </p:nvPr>
        </p:nvSpPr>
        <p:spPr>
          <a:xfrm>
            <a:off x="660801" y="3886200"/>
            <a:ext cx="4807492" cy="190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/>
              <a:t>Work with others to order the sentences to create another reason paragraph for the body of the essay.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36" name="Google Shape;336;p12"/>
          <p:cNvSpPr txBox="1"/>
          <p:nvPr>
            <p:ph idx="3" type="body"/>
          </p:nvPr>
        </p:nvSpPr>
        <p:spPr>
          <a:xfrm>
            <a:off x="9834161" y="6274728"/>
            <a:ext cx="1697037" cy="22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2</a:t>
            </a:r>
            <a:endParaRPr/>
          </a:p>
        </p:txBody>
      </p:sp>
      <p:pic>
        <p:nvPicPr>
          <p:cNvPr id="337" name="Google Shape;33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651" y="266956"/>
            <a:ext cx="5586750" cy="720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/>
          <p:nvPr>
            <p:ph idx="1" type="body"/>
          </p:nvPr>
        </p:nvSpPr>
        <p:spPr>
          <a:xfrm>
            <a:off x="660801" y="2722562"/>
            <a:ext cx="2898827" cy="1412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4000"/>
              <a:buNone/>
            </a:pPr>
            <a:r>
              <a:rPr lang="en-US"/>
              <a:t>Parts of an Argument: </a:t>
            </a:r>
            <a:br>
              <a:rPr lang="en-US"/>
            </a:br>
            <a:r>
              <a:rPr lang="en-US">
                <a:solidFill>
                  <a:srgbClr val="6C49A2"/>
                </a:solidFill>
              </a:rPr>
              <a:t>Body Paragraphs</a:t>
            </a:r>
            <a:endParaRPr/>
          </a:p>
        </p:txBody>
      </p:sp>
      <p:sp>
        <p:nvSpPr>
          <p:cNvPr id="344" name="Google Shape;344;p13"/>
          <p:cNvSpPr txBox="1"/>
          <p:nvPr>
            <p:ph idx="2" type="subTitle"/>
          </p:nvPr>
        </p:nvSpPr>
        <p:spPr>
          <a:xfrm>
            <a:off x="4723785" y="891072"/>
            <a:ext cx="6807413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</a:pPr>
            <a:r>
              <a:rPr lang="en-US"/>
              <a:t>Paragraphs should be organized </a:t>
            </a:r>
            <a:r>
              <a:rPr b="1" lang="en-US"/>
              <a:t>logically</a:t>
            </a: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</a:pPr>
            <a:r>
              <a:rPr lang="en-US"/>
              <a:t>There are different ways to organize paragraphs logically. For example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,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list reasons, weakest to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strongest</a:t>
            </a:r>
            <a:r>
              <a:rPr lang="en-US"/>
              <a:t>,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present a sequence,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show cause and effect,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address a reason and counterargument in each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paragraph</a:t>
            </a:r>
            <a:r>
              <a:rPr lang="en-US"/>
              <a:t>, and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present the pros and cons of each aspect of the proposal.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"/>
          <p:cNvSpPr txBox="1"/>
          <p:nvPr>
            <p:ph type="title"/>
          </p:nvPr>
        </p:nvSpPr>
        <p:spPr>
          <a:xfrm>
            <a:off x="660802" y="1777164"/>
            <a:ext cx="4572101" cy="330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</a:pPr>
            <a:r>
              <a:rPr lang="en-US"/>
              <a:t>Using </a:t>
            </a:r>
            <a:br>
              <a:rPr lang="en-US"/>
            </a:br>
            <a:r>
              <a:rPr lang="en-US"/>
              <a:t>Transition Words and Phrases</a:t>
            </a:r>
            <a:endParaRPr/>
          </a:p>
        </p:txBody>
      </p:sp>
      <p:sp>
        <p:nvSpPr>
          <p:cNvPr id="351" name="Google Shape;351;p14"/>
          <p:cNvSpPr txBox="1"/>
          <p:nvPr>
            <p:ph idx="1" type="subTitle"/>
          </p:nvPr>
        </p:nvSpPr>
        <p:spPr>
          <a:xfrm>
            <a:off x="6893766" y="891072"/>
            <a:ext cx="4637432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b="1" lang="en-US"/>
              <a:t>Transitions</a:t>
            </a:r>
            <a:r>
              <a:rPr lang="en-US"/>
              <a:t> are word and phrases that help connect the ideas in your argument.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lang="en-US"/>
              <a:t>You can use </a:t>
            </a:r>
            <a:r>
              <a:rPr b="1" lang="en-US"/>
              <a:t>transition words and phrases</a:t>
            </a:r>
            <a:r>
              <a:rPr lang="en-US"/>
              <a:t> to make your ideas and organization clear to readers.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"/>
          <p:cNvSpPr txBox="1"/>
          <p:nvPr>
            <p:ph type="title"/>
          </p:nvPr>
        </p:nvSpPr>
        <p:spPr>
          <a:xfrm>
            <a:off x="660800" y="792040"/>
            <a:ext cx="6458457" cy="938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5000"/>
              <a:buFont typeface="Roboto"/>
              <a:buNone/>
            </a:pPr>
            <a:r>
              <a:rPr lang="en-US"/>
              <a:t>Transitions to Show Organization</a:t>
            </a:r>
            <a:endParaRPr/>
          </a:p>
        </p:txBody>
      </p:sp>
      <p:sp>
        <p:nvSpPr>
          <p:cNvPr id="358" name="Google Shape;358;p15"/>
          <p:cNvSpPr txBox="1"/>
          <p:nvPr>
            <p:ph idx="2" type="body"/>
          </p:nvPr>
        </p:nvSpPr>
        <p:spPr>
          <a:xfrm>
            <a:off x="660400" y="3382265"/>
            <a:ext cx="2928619" cy="41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9A2"/>
              </a:buClr>
              <a:buSzPts val="2200"/>
              <a:buNone/>
            </a:pPr>
            <a:r>
              <a:rPr lang="en-US">
                <a:solidFill>
                  <a:srgbClr val="6C49A2"/>
                </a:solidFill>
              </a:rPr>
              <a:t>To show order</a:t>
            </a:r>
            <a:endParaRPr/>
          </a:p>
        </p:txBody>
      </p:sp>
      <p:sp>
        <p:nvSpPr>
          <p:cNvPr id="359" name="Google Shape;359;p15"/>
          <p:cNvSpPr txBox="1"/>
          <p:nvPr>
            <p:ph idx="3" type="body"/>
          </p:nvPr>
        </p:nvSpPr>
        <p:spPr>
          <a:xfrm>
            <a:off x="4631690" y="3382265"/>
            <a:ext cx="2928619" cy="41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9A2"/>
              </a:buClr>
              <a:buSzPts val="2200"/>
              <a:buNone/>
            </a:pPr>
            <a:r>
              <a:rPr lang="en-US">
                <a:solidFill>
                  <a:srgbClr val="6C49A2"/>
                </a:solidFill>
              </a:rPr>
              <a:t>To show importance</a:t>
            </a:r>
            <a:endParaRPr/>
          </a:p>
        </p:txBody>
      </p:sp>
      <p:sp>
        <p:nvSpPr>
          <p:cNvPr id="360" name="Google Shape;360;p15"/>
          <p:cNvSpPr txBox="1"/>
          <p:nvPr>
            <p:ph idx="4" type="body"/>
          </p:nvPr>
        </p:nvSpPr>
        <p:spPr>
          <a:xfrm>
            <a:off x="8602577" y="3382265"/>
            <a:ext cx="2928619" cy="41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9A2"/>
              </a:buClr>
              <a:buSzPts val="2200"/>
              <a:buNone/>
            </a:pPr>
            <a:r>
              <a:rPr lang="en-US">
                <a:solidFill>
                  <a:srgbClr val="6C49A2"/>
                </a:solidFill>
              </a:rPr>
              <a:t>To contrast ideas</a:t>
            </a:r>
            <a:endParaRPr/>
          </a:p>
        </p:txBody>
      </p:sp>
      <p:sp>
        <p:nvSpPr>
          <p:cNvPr id="361" name="Google Shape;361;p15"/>
          <p:cNvSpPr txBox="1"/>
          <p:nvPr>
            <p:ph idx="5" type="body"/>
          </p:nvPr>
        </p:nvSpPr>
        <p:spPr>
          <a:xfrm>
            <a:off x="660400" y="3899840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B02A"/>
              </a:buClr>
              <a:buSzPts val="2240"/>
              <a:buNone/>
            </a:pPr>
            <a:r>
              <a:rPr lang="en-US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First of all…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B02A"/>
              </a:buClr>
              <a:buSzPts val="2240"/>
              <a:buNone/>
            </a:pPr>
            <a:r>
              <a:rPr lang="en-US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Next…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B02A"/>
              </a:buClr>
              <a:buSzPts val="2240"/>
              <a:buNone/>
            </a:pPr>
            <a:r>
              <a:rPr lang="en-US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Finally…</a:t>
            </a:r>
            <a:endParaRPr>
              <a:solidFill>
                <a:srgbClr val="212136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62" name="Google Shape;362;p15"/>
          <p:cNvSpPr txBox="1"/>
          <p:nvPr>
            <p:ph idx="6" type="body"/>
          </p:nvPr>
        </p:nvSpPr>
        <p:spPr>
          <a:xfrm>
            <a:off x="4631690" y="3899840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B02A"/>
              </a:buClr>
              <a:buSzPts val="2240"/>
              <a:buNone/>
            </a:pPr>
            <a:r>
              <a:rPr lang="en-US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Above all…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B02A"/>
              </a:buClr>
              <a:buSzPts val="2240"/>
              <a:buNone/>
            </a:pPr>
            <a:r>
              <a:rPr lang="en-US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Mainly…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B02A"/>
              </a:buClr>
              <a:buSzPts val="2240"/>
              <a:buNone/>
            </a:pPr>
            <a:r>
              <a:rPr lang="en-US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More importantly…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B02A"/>
              </a:buClr>
              <a:buSzPts val="2240"/>
              <a:buNone/>
            </a:pPr>
            <a:r>
              <a:rPr lang="en-US">
                <a:solidFill>
                  <a:srgbClr val="212136"/>
                </a:solidFill>
              </a:rPr>
              <a:t>Surely…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63" name="Google Shape;363;p15"/>
          <p:cNvSpPr txBox="1"/>
          <p:nvPr>
            <p:ph idx="7" type="body"/>
          </p:nvPr>
        </p:nvSpPr>
        <p:spPr>
          <a:xfrm>
            <a:off x="8602578" y="3899840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B02A"/>
              </a:buClr>
              <a:buSzPts val="2240"/>
              <a:buNone/>
            </a:pPr>
            <a:r>
              <a:rPr lang="en-US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Some argue… However…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B02A"/>
              </a:buClr>
              <a:buSzPts val="2240"/>
              <a:buNone/>
            </a:pPr>
            <a:r>
              <a:rPr lang="en-US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On one hand… On the other hand…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B02A"/>
              </a:buClr>
              <a:buSzPts val="2240"/>
              <a:buNone/>
            </a:pPr>
            <a:r>
              <a:rPr lang="en-US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On the contrary…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B02A"/>
              </a:buClr>
              <a:buSzPts val="2240"/>
              <a:buNone/>
            </a:pPr>
            <a:r>
              <a:rPr lang="en-US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Nevertheless…</a:t>
            </a:r>
            <a:endParaRPr>
              <a:solidFill>
                <a:srgbClr val="212136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C49A2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"/>
          <p:cNvSpPr txBox="1"/>
          <p:nvPr>
            <p:ph type="title"/>
          </p:nvPr>
        </p:nvSpPr>
        <p:spPr>
          <a:xfrm>
            <a:off x="660802" y="2032998"/>
            <a:ext cx="4807492" cy="16154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</a:pPr>
            <a:r>
              <a:rPr lang="en-US"/>
              <a:t>Independent Application</a:t>
            </a:r>
            <a:endParaRPr/>
          </a:p>
        </p:txBody>
      </p:sp>
      <p:sp>
        <p:nvSpPr>
          <p:cNvPr id="370" name="Google Shape;370;p16"/>
          <p:cNvSpPr txBox="1"/>
          <p:nvPr>
            <p:ph idx="1" type="subTitle"/>
          </p:nvPr>
        </p:nvSpPr>
        <p:spPr>
          <a:xfrm>
            <a:off x="660801" y="3886200"/>
            <a:ext cx="4807492" cy="190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/>
              <a:t>Work individually to complete step 2 of the handout to organize the paragraphs of the essay.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71" name="Google Shape;371;p16"/>
          <p:cNvSpPr txBox="1"/>
          <p:nvPr>
            <p:ph idx="3" type="body"/>
          </p:nvPr>
        </p:nvSpPr>
        <p:spPr>
          <a:xfrm>
            <a:off x="9834161" y="6274728"/>
            <a:ext cx="1697037" cy="22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2</a:t>
            </a:r>
            <a:endParaRPr/>
          </a:p>
        </p:txBody>
      </p:sp>
      <p:pic>
        <p:nvPicPr>
          <p:cNvPr id="372" name="Google Shape;3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650" y="273835"/>
            <a:ext cx="5586751" cy="722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C49A2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 txBox="1"/>
          <p:nvPr>
            <p:ph type="title"/>
          </p:nvPr>
        </p:nvSpPr>
        <p:spPr>
          <a:xfrm>
            <a:off x="660802" y="2032998"/>
            <a:ext cx="4807492" cy="16154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</a:pPr>
            <a:r>
              <a:rPr lang="en-US"/>
              <a:t>Entry Ticket</a:t>
            </a:r>
            <a:endParaRPr/>
          </a:p>
        </p:txBody>
      </p:sp>
      <p:sp>
        <p:nvSpPr>
          <p:cNvPr id="230" name="Google Shape;230;p2"/>
          <p:cNvSpPr txBox="1"/>
          <p:nvPr>
            <p:ph idx="1" type="subTitle"/>
          </p:nvPr>
        </p:nvSpPr>
        <p:spPr>
          <a:xfrm>
            <a:off x="660801" y="3886200"/>
            <a:ext cx="4807492" cy="190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/>
              <a:t>Read the sample text and label the parts of the argument. Underline the transition words.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31" name="Google Shape;231;p2"/>
          <p:cNvSpPr txBox="1"/>
          <p:nvPr>
            <p:ph idx="3" type="body"/>
          </p:nvPr>
        </p:nvSpPr>
        <p:spPr>
          <a:xfrm>
            <a:off x="9834161" y="6274728"/>
            <a:ext cx="1697037" cy="229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/>
              <a:t>2</a:t>
            </a:r>
            <a:endParaRPr/>
          </a:p>
        </p:txBody>
      </p:sp>
      <p:pic>
        <p:nvPicPr>
          <p:cNvPr id="232" name="Google Shape;23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650" y="252230"/>
            <a:ext cx="5586751" cy="7216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"/>
          <p:cNvSpPr txBox="1"/>
          <p:nvPr>
            <p:ph type="title"/>
          </p:nvPr>
        </p:nvSpPr>
        <p:spPr>
          <a:xfrm>
            <a:off x="660800" y="792040"/>
            <a:ext cx="5435200" cy="17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5000"/>
              <a:buFont typeface="Roboto"/>
              <a:buNone/>
            </a:pPr>
            <a:r>
              <a:rPr lang="en-US"/>
              <a:t>In this lesson, you will learn…</a:t>
            </a:r>
            <a:endParaRPr/>
          </a:p>
        </p:txBody>
      </p:sp>
      <p:sp>
        <p:nvSpPr>
          <p:cNvPr id="239" name="Google Shape;239;p3"/>
          <p:cNvSpPr txBox="1"/>
          <p:nvPr>
            <p:ph idx="1" type="body"/>
          </p:nvPr>
        </p:nvSpPr>
        <p:spPr>
          <a:xfrm>
            <a:off x="660400" y="3954463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the basic organization of an argumentative essay</a:t>
            </a:r>
            <a:endParaRPr/>
          </a:p>
        </p:txBody>
      </p:sp>
      <p:sp>
        <p:nvSpPr>
          <p:cNvPr id="240" name="Google Shape;240;p3"/>
          <p:cNvSpPr txBox="1"/>
          <p:nvPr>
            <p:ph idx="2" type="body"/>
          </p:nvPr>
        </p:nvSpPr>
        <p:spPr>
          <a:xfrm>
            <a:off x="4631690" y="3954463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strategies for organizing</a:t>
            </a:r>
            <a:endParaRPr/>
          </a:p>
        </p:txBody>
      </p:sp>
      <p:sp>
        <p:nvSpPr>
          <p:cNvPr id="241" name="Google Shape;241;p3"/>
          <p:cNvSpPr txBox="1"/>
          <p:nvPr>
            <p:ph idx="3" type="body"/>
          </p:nvPr>
        </p:nvSpPr>
        <p:spPr>
          <a:xfrm>
            <a:off x="8602578" y="3954463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the purpose of transition words and phrases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type="title"/>
          </p:nvPr>
        </p:nvSpPr>
        <p:spPr>
          <a:xfrm>
            <a:off x="660800" y="792040"/>
            <a:ext cx="5435200" cy="17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5000"/>
              <a:buFont typeface="Roboto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Parts of an </a:t>
            </a:r>
            <a:b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</a:b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Argument</a:t>
            </a:r>
            <a:endParaRPr/>
          </a:p>
        </p:txBody>
      </p:sp>
      <p:sp>
        <p:nvSpPr>
          <p:cNvPr id="248" name="Google Shape;248;p4"/>
          <p:cNvSpPr txBox="1"/>
          <p:nvPr>
            <p:ph idx="1" type="body"/>
          </p:nvPr>
        </p:nvSpPr>
        <p:spPr>
          <a:xfrm>
            <a:off x="660400" y="3954463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2000"/>
              <a:buNone/>
            </a:pPr>
            <a:r>
              <a:rPr lang="en-US">
                <a:solidFill>
                  <a:srgbClr val="212136"/>
                </a:solidFill>
              </a:rPr>
              <a:t>Arguments start with an </a:t>
            </a:r>
            <a:r>
              <a:rPr b="1" lang="en-US">
                <a:solidFill>
                  <a:srgbClr val="212136"/>
                </a:solidFill>
              </a:rPr>
              <a:t>introduction</a:t>
            </a:r>
            <a:r>
              <a:rPr lang="en-US">
                <a:solidFill>
                  <a:srgbClr val="212136"/>
                </a:solidFill>
              </a:rPr>
              <a:t>, which should contain a </a:t>
            </a:r>
            <a:r>
              <a:rPr b="1" lang="en-US">
                <a:solidFill>
                  <a:srgbClr val="212136"/>
                </a:solidFill>
              </a:rPr>
              <a:t>summary</a:t>
            </a:r>
            <a:r>
              <a:rPr lang="en-US">
                <a:solidFill>
                  <a:srgbClr val="212136"/>
                </a:solidFill>
              </a:rPr>
              <a:t> and a </a:t>
            </a:r>
            <a:r>
              <a:rPr b="1" lang="en-US">
                <a:solidFill>
                  <a:srgbClr val="212136"/>
                </a:solidFill>
              </a:rPr>
              <a:t>claim</a:t>
            </a:r>
            <a:r>
              <a:rPr lang="en-US">
                <a:solidFill>
                  <a:srgbClr val="212136"/>
                </a:solidFill>
              </a:rPr>
              <a:t>.</a:t>
            </a:r>
            <a:endParaRPr/>
          </a:p>
        </p:txBody>
      </p:sp>
      <p:sp>
        <p:nvSpPr>
          <p:cNvPr id="249" name="Google Shape;249;p4"/>
          <p:cNvSpPr txBox="1"/>
          <p:nvPr>
            <p:ph idx="2" type="body"/>
          </p:nvPr>
        </p:nvSpPr>
        <p:spPr>
          <a:xfrm>
            <a:off x="4631690" y="3954463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The </a:t>
            </a:r>
            <a:r>
              <a:rPr b="1" lang="en-US"/>
              <a:t>claim</a:t>
            </a:r>
            <a:r>
              <a:rPr lang="en-US"/>
              <a:t> creates the focus for the body of the argument, which contains </a:t>
            </a:r>
            <a:r>
              <a:rPr b="1" lang="en-US"/>
              <a:t>reasons </a:t>
            </a:r>
            <a:r>
              <a:rPr lang="en-US"/>
              <a:t>and </a:t>
            </a:r>
            <a:r>
              <a:rPr b="1" lang="en-US"/>
              <a:t>evidence </a:t>
            </a:r>
            <a:r>
              <a:rPr lang="en-US"/>
              <a:t>to support the claim.</a:t>
            </a:r>
            <a:endParaRPr/>
          </a:p>
        </p:txBody>
      </p:sp>
      <p:sp>
        <p:nvSpPr>
          <p:cNvPr id="250" name="Google Shape;250;p4"/>
          <p:cNvSpPr txBox="1"/>
          <p:nvPr>
            <p:ph idx="3" type="body"/>
          </p:nvPr>
        </p:nvSpPr>
        <p:spPr>
          <a:xfrm>
            <a:off x="8602578" y="3954463"/>
            <a:ext cx="292862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argument ends with a </a:t>
            </a:r>
            <a:r>
              <a:rPr b="1" lang="en-US"/>
              <a:t>conclusion</a:t>
            </a:r>
            <a:r>
              <a:rPr lang="en-US"/>
              <a:t>, which recaps the main points and calls readers to action or provides final insights on the topic.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"/>
          <p:cNvSpPr txBox="1"/>
          <p:nvPr>
            <p:ph type="title"/>
          </p:nvPr>
        </p:nvSpPr>
        <p:spPr>
          <a:xfrm>
            <a:off x="660802" y="1777164"/>
            <a:ext cx="4572101" cy="330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</a:pPr>
            <a:r>
              <a:rPr lang="en-US"/>
              <a:t>Sample</a:t>
            </a:r>
            <a:br>
              <a:rPr lang="en-US"/>
            </a:br>
            <a:r>
              <a:rPr lang="en-US"/>
              <a:t>Outline</a:t>
            </a:r>
            <a:endParaRPr/>
          </a:p>
        </p:txBody>
      </p:sp>
      <p:sp>
        <p:nvSpPr>
          <p:cNvPr id="257" name="Google Shape;257;p5"/>
          <p:cNvSpPr txBox="1"/>
          <p:nvPr>
            <p:ph idx="1" type="subTitle"/>
          </p:nvPr>
        </p:nvSpPr>
        <p:spPr>
          <a:xfrm>
            <a:off x="6893766" y="891072"/>
            <a:ext cx="4637432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49A2"/>
              </a:buClr>
              <a:buSzPts val="1200"/>
              <a:buNone/>
            </a:pPr>
            <a:r>
              <a:rPr b="1" lang="en-US">
                <a:solidFill>
                  <a:srgbClr val="6C49A2"/>
                </a:solidFill>
              </a:rPr>
              <a:t>Introduction</a:t>
            </a:r>
            <a:r>
              <a:rPr lang="en-US"/>
              <a:t> </a:t>
            </a:r>
            <a:endParaRPr/>
          </a:p>
          <a:p>
            <a:pPr indent="0" lvl="0" marL="36576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b="1" lang="en-US"/>
              <a:t>Summary &amp; Claim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C49A2"/>
              </a:buClr>
              <a:buSzPts val="1200"/>
              <a:buNone/>
            </a:pPr>
            <a:r>
              <a:rPr b="1" lang="en-US">
                <a:solidFill>
                  <a:srgbClr val="6C49A2"/>
                </a:solidFill>
              </a:rPr>
              <a:t>Body</a:t>
            </a:r>
            <a:endParaRPr/>
          </a:p>
          <a:p>
            <a:pPr indent="0" lvl="0" marL="36576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b="1" lang="en-US"/>
              <a:t>1</a:t>
            </a:r>
            <a:r>
              <a:rPr b="1" baseline="30000" lang="en-US"/>
              <a:t>st</a:t>
            </a:r>
            <a:r>
              <a:rPr b="1" lang="en-US"/>
              <a:t> Paragraph</a:t>
            </a:r>
            <a:endParaRPr/>
          </a:p>
          <a:p>
            <a:pPr indent="0" lvl="0" marL="36576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lang="en-US" sz="1600"/>
              <a:t>Reason, Evidence &amp; Reasoning</a:t>
            </a:r>
            <a:endParaRPr/>
          </a:p>
          <a:p>
            <a:pPr indent="0" lvl="0" marL="36576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b="1" lang="en-US"/>
              <a:t>2</a:t>
            </a:r>
            <a:r>
              <a:rPr b="1" baseline="30000" lang="en-US"/>
              <a:t>nd</a:t>
            </a:r>
            <a:r>
              <a:rPr b="1" lang="en-US"/>
              <a:t> Paragraph</a:t>
            </a:r>
            <a:endParaRPr/>
          </a:p>
          <a:p>
            <a:pPr indent="0" lvl="0" marL="36576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lang="en-US" sz="1600"/>
              <a:t>Reason, Evidence &amp; Reasoning</a:t>
            </a:r>
            <a:endParaRPr/>
          </a:p>
          <a:p>
            <a:pPr indent="0" lvl="0" marL="36576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b="1" lang="en-US"/>
              <a:t>3</a:t>
            </a:r>
            <a:r>
              <a:rPr b="1" baseline="30000" lang="en-US"/>
              <a:t>rd</a:t>
            </a:r>
            <a:r>
              <a:rPr b="1" lang="en-US"/>
              <a:t> Paragraph</a:t>
            </a:r>
            <a:endParaRPr/>
          </a:p>
          <a:p>
            <a:pPr indent="0" lvl="0" marL="36576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lang="en-US" sz="1600"/>
              <a:t>Reason, Evidence &amp; Reasoning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rgbClr val="6C49A2"/>
              </a:buClr>
              <a:buSzPts val="1200"/>
              <a:buNone/>
            </a:pPr>
            <a:r>
              <a:rPr b="1" lang="en-US">
                <a:solidFill>
                  <a:srgbClr val="6C49A2"/>
                </a:solidFill>
              </a:rPr>
              <a:t>Conclusion</a:t>
            </a:r>
            <a:endParaRPr b="1">
              <a:solidFill>
                <a:srgbClr val="6C49A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"/>
          <p:cNvSpPr txBox="1"/>
          <p:nvPr>
            <p:ph type="title"/>
          </p:nvPr>
        </p:nvSpPr>
        <p:spPr>
          <a:xfrm>
            <a:off x="660802" y="1777164"/>
            <a:ext cx="4572101" cy="330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</a:pPr>
            <a:r>
              <a:rPr lang="en-US"/>
              <a:t>Parts of an Argument: </a:t>
            </a:r>
            <a:br>
              <a:rPr lang="en-US"/>
            </a:br>
            <a:r>
              <a:rPr lang="en-US"/>
              <a:t>Introduction</a:t>
            </a:r>
            <a:endParaRPr/>
          </a:p>
        </p:txBody>
      </p:sp>
      <p:sp>
        <p:nvSpPr>
          <p:cNvPr id="264" name="Google Shape;264;p6"/>
          <p:cNvSpPr txBox="1"/>
          <p:nvPr>
            <p:ph idx="1" type="subTitle"/>
          </p:nvPr>
        </p:nvSpPr>
        <p:spPr>
          <a:xfrm>
            <a:off x="6893766" y="891072"/>
            <a:ext cx="4637432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lang="en-US"/>
              <a:t>The </a:t>
            </a:r>
            <a:r>
              <a:rPr b="1" lang="en-US"/>
              <a:t>introduction</a:t>
            </a:r>
            <a:r>
              <a:rPr lang="en-US"/>
              <a:t> tells what your argument is about. A strong </a:t>
            </a:r>
            <a:r>
              <a:rPr b="1" lang="en-US"/>
              <a:t>claim</a:t>
            </a:r>
            <a:r>
              <a:rPr lang="en-US"/>
              <a:t> should be included in the introduction.  The rest of the argument will </a:t>
            </a:r>
            <a:r>
              <a:rPr b="1" lang="en-US"/>
              <a:t>focus</a:t>
            </a:r>
            <a:r>
              <a:rPr lang="en-US"/>
              <a:t> on the claim.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"/>
          <p:cNvSpPr txBox="1"/>
          <p:nvPr>
            <p:ph idx="1" type="body"/>
          </p:nvPr>
        </p:nvSpPr>
        <p:spPr>
          <a:xfrm>
            <a:off x="660801" y="2722562"/>
            <a:ext cx="2898827" cy="1412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4000"/>
              <a:buNone/>
            </a:pPr>
            <a:r>
              <a:rPr lang="en-US"/>
              <a:t>Writing an </a:t>
            </a:r>
            <a:r>
              <a:rPr lang="en-US">
                <a:solidFill>
                  <a:srgbClr val="6C49A2"/>
                </a:solidFill>
              </a:rPr>
              <a:t>Introduction</a:t>
            </a:r>
            <a:endParaRPr/>
          </a:p>
        </p:txBody>
      </p:sp>
      <p:sp>
        <p:nvSpPr>
          <p:cNvPr id="271" name="Google Shape;271;p7"/>
          <p:cNvSpPr txBox="1"/>
          <p:nvPr>
            <p:ph idx="2" type="subTitle"/>
          </p:nvPr>
        </p:nvSpPr>
        <p:spPr>
          <a:xfrm>
            <a:off x="4723785" y="891072"/>
            <a:ext cx="6807413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2200"/>
              <a:buNone/>
            </a:pPr>
            <a:r>
              <a:rPr lang="en-US"/>
              <a:t>There are common steps to use when writing an introduction to an argument: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Summarize the topic or “ongoing argument”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Present your claim: do you agree, disagree, or take another position?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12136"/>
              </a:buClr>
              <a:buSzPts val="2200"/>
              <a:buFont typeface="Arial"/>
              <a:buChar char="•"/>
            </a:pPr>
            <a:r>
              <a:rPr lang="en-US"/>
              <a:t>State your reasons why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"/>
          <p:cNvSpPr txBox="1"/>
          <p:nvPr>
            <p:ph type="title"/>
          </p:nvPr>
        </p:nvSpPr>
        <p:spPr>
          <a:xfrm>
            <a:off x="660802" y="1777164"/>
            <a:ext cx="4572101" cy="330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Roboto"/>
              <a:buNone/>
            </a:pPr>
            <a:r>
              <a:rPr lang="en-US"/>
              <a:t>Parts of an Argument: </a:t>
            </a:r>
            <a:br>
              <a:rPr lang="en-US"/>
            </a:br>
            <a:r>
              <a:rPr lang="en-US"/>
              <a:t>Body Paragraphs</a:t>
            </a:r>
            <a:endParaRPr/>
          </a:p>
        </p:txBody>
      </p:sp>
      <p:sp>
        <p:nvSpPr>
          <p:cNvPr id="278" name="Google Shape;278;p8"/>
          <p:cNvSpPr txBox="1"/>
          <p:nvPr>
            <p:ph idx="1" type="subTitle"/>
          </p:nvPr>
        </p:nvSpPr>
        <p:spPr>
          <a:xfrm>
            <a:off x="6893766" y="891072"/>
            <a:ext cx="4637432" cy="5075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1200"/>
              <a:buNone/>
            </a:pPr>
            <a:r>
              <a:rPr lang="en-US"/>
              <a:t>Body paragraphs support the claim by presenting </a:t>
            </a:r>
            <a:r>
              <a:rPr b="1" lang="en-US"/>
              <a:t>reasons</a:t>
            </a:r>
            <a:r>
              <a:rPr lang="en-US"/>
              <a:t>, </a:t>
            </a:r>
            <a:r>
              <a:rPr b="1" lang="en-US"/>
              <a:t>evidence</a:t>
            </a:r>
            <a:r>
              <a:rPr lang="en-US"/>
              <a:t>, and </a:t>
            </a:r>
            <a:r>
              <a:rPr b="1" lang="en-US"/>
              <a:t>reasoning</a:t>
            </a:r>
            <a:r>
              <a:rPr lang="en-US"/>
              <a:t>.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"/>
          <p:cNvSpPr txBox="1"/>
          <p:nvPr>
            <p:ph idx="1" type="body"/>
          </p:nvPr>
        </p:nvSpPr>
        <p:spPr>
          <a:xfrm>
            <a:off x="660801" y="2722562"/>
            <a:ext cx="2898827" cy="1412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36"/>
              </a:buClr>
              <a:buSzPts val="4000"/>
              <a:buNone/>
            </a:pPr>
            <a:r>
              <a:rPr lang="en-US"/>
              <a:t>Parts of an Argument: </a:t>
            </a:r>
            <a:br>
              <a:rPr lang="en-US"/>
            </a:br>
            <a:r>
              <a:rPr lang="en-US">
                <a:solidFill>
                  <a:srgbClr val="6C49A2"/>
                </a:solidFill>
              </a:rPr>
              <a:t>Body Paragraphs</a:t>
            </a:r>
            <a:endParaRPr/>
          </a:p>
        </p:txBody>
      </p:sp>
      <p:pic>
        <p:nvPicPr>
          <p:cNvPr id="285" name="Google Shape;285;p9"/>
          <p:cNvPicPr preferRelativeResize="0"/>
          <p:nvPr/>
        </p:nvPicPr>
        <p:blipFill rotWithShape="1">
          <a:blip r:embed="rId3">
            <a:alphaModFix/>
          </a:blip>
          <a:srcRect b="0" l="1047" r="1056" t="0"/>
          <a:stretch/>
        </p:blipFill>
        <p:spPr>
          <a:xfrm>
            <a:off x="7854969" y="785741"/>
            <a:ext cx="44759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"/>
          <p:cNvPicPr preferRelativeResize="0"/>
          <p:nvPr/>
        </p:nvPicPr>
        <p:blipFill rotWithShape="1">
          <a:blip r:embed="rId4">
            <a:alphaModFix/>
          </a:blip>
          <a:srcRect b="0" l="1047" r="1056" t="0"/>
          <a:stretch/>
        </p:blipFill>
        <p:spPr>
          <a:xfrm>
            <a:off x="7874732" y="2180270"/>
            <a:ext cx="44759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/>
          <p:cNvPicPr preferRelativeResize="0"/>
          <p:nvPr/>
        </p:nvPicPr>
        <p:blipFill rotWithShape="1">
          <a:blip r:embed="rId5">
            <a:alphaModFix/>
          </a:blip>
          <a:srcRect b="0" l="1047" r="1056" t="0"/>
          <a:stretch/>
        </p:blipFill>
        <p:spPr>
          <a:xfrm>
            <a:off x="9250132" y="2180270"/>
            <a:ext cx="44759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/>
          <p:cNvPicPr preferRelativeResize="0"/>
          <p:nvPr/>
        </p:nvPicPr>
        <p:blipFill rotWithShape="1">
          <a:blip r:embed="rId5">
            <a:alphaModFix/>
          </a:blip>
          <a:srcRect b="0" l="1047" r="1056" t="0"/>
          <a:stretch/>
        </p:blipFill>
        <p:spPr>
          <a:xfrm>
            <a:off x="6527423" y="2180270"/>
            <a:ext cx="447592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/>
          <p:nvPr/>
        </p:nvSpPr>
        <p:spPr>
          <a:xfrm>
            <a:off x="7069962" y="1295451"/>
            <a:ext cx="20176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Introduction: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Summary and Claim</a:t>
            </a:r>
            <a:endParaRPr/>
          </a:p>
        </p:txBody>
      </p:sp>
      <p:sp>
        <p:nvSpPr>
          <p:cNvPr id="290" name="Google Shape;290;p9"/>
          <p:cNvSpPr txBox="1"/>
          <p:nvPr/>
        </p:nvSpPr>
        <p:spPr>
          <a:xfrm>
            <a:off x="6449417" y="2634544"/>
            <a:ext cx="6068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Reason</a:t>
            </a:r>
            <a:endParaRPr/>
          </a:p>
        </p:txBody>
      </p:sp>
      <p:sp>
        <p:nvSpPr>
          <p:cNvPr id="291" name="Google Shape;291;p9"/>
          <p:cNvSpPr txBox="1"/>
          <p:nvPr/>
        </p:nvSpPr>
        <p:spPr>
          <a:xfrm>
            <a:off x="7767876" y="2635991"/>
            <a:ext cx="66130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Evidence</a:t>
            </a:r>
            <a:endParaRPr/>
          </a:p>
        </p:txBody>
      </p:sp>
      <p:sp>
        <p:nvSpPr>
          <p:cNvPr id="292" name="Google Shape;292;p9"/>
          <p:cNvSpPr txBox="1"/>
          <p:nvPr/>
        </p:nvSpPr>
        <p:spPr>
          <a:xfrm>
            <a:off x="9087568" y="2634545"/>
            <a:ext cx="75365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Reasoning</a:t>
            </a:r>
            <a:endParaRPr/>
          </a:p>
        </p:txBody>
      </p:sp>
      <p:sp>
        <p:nvSpPr>
          <p:cNvPr id="293" name="Google Shape;293;p9"/>
          <p:cNvSpPr txBox="1"/>
          <p:nvPr/>
        </p:nvSpPr>
        <p:spPr>
          <a:xfrm>
            <a:off x="7091283" y="5876994"/>
            <a:ext cx="20176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/>
          </a:p>
        </p:txBody>
      </p:sp>
      <p:sp>
        <p:nvSpPr>
          <p:cNvPr id="294" name="Google Shape;294;p9"/>
          <p:cNvSpPr/>
          <p:nvPr/>
        </p:nvSpPr>
        <p:spPr>
          <a:xfrm>
            <a:off x="6096000" y="1968765"/>
            <a:ext cx="4016414" cy="1066800"/>
          </a:xfrm>
          <a:prstGeom prst="roundRect">
            <a:avLst>
              <a:gd fmla="val 4338" name="adj"/>
            </a:avLst>
          </a:prstGeom>
          <a:noFill/>
          <a:ln cap="flat" cmpd="sng" w="12700">
            <a:solidFill>
              <a:srgbClr val="CED4DC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9"/>
          <p:cNvPicPr preferRelativeResize="0"/>
          <p:nvPr/>
        </p:nvPicPr>
        <p:blipFill rotWithShape="1">
          <a:blip r:embed="rId4">
            <a:alphaModFix/>
          </a:blip>
          <a:srcRect b="0" l="1047" r="1056" t="0"/>
          <a:stretch/>
        </p:blipFill>
        <p:spPr>
          <a:xfrm>
            <a:off x="7874732" y="3357716"/>
            <a:ext cx="44759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9"/>
          <p:cNvPicPr preferRelativeResize="0"/>
          <p:nvPr/>
        </p:nvPicPr>
        <p:blipFill rotWithShape="1">
          <a:blip r:embed="rId5">
            <a:alphaModFix/>
          </a:blip>
          <a:srcRect b="0" l="1047" r="1056" t="0"/>
          <a:stretch/>
        </p:blipFill>
        <p:spPr>
          <a:xfrm>
            <a:off x="9250132" y="3357716"/>
            <a:ext cx="44759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9"/>
          <p:cNvPicPr preferRelativeResize="0"/>
          <p:nvPr/>
        </p:nvPicPr>
        <p:blipFill rotWithShape="1">
          <a:blip r:embed="rId5">
            <a:alphaModFix/>
          </a:blip>
          <a:srcRect b="0" l="1047" r="1056" t="0"/>
          <a:stretch/>
        </p:blipFill>
        <p:spPr>
          <a:xfrm>
            <a:off x="6527423" y="3357716"/>
            <a:ext cx="447592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9"/>
          <p:cNvSpPr txBox="1"/>
          <p:nvPr/>
        </p:nvSpPr>
        <p:spPr>
          <a:xfrm>
            <a:off x="6449417" y="3811990"/>
            <a:ext cx="6068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Reason</a:t>
            </a:r>
            <a:endParaRPr/>
          </a:p>
        </p:txBody>
      </p:sp>
      <p:sp>
        <p:nvSpPr>
          <p:cNvPr id="299" name="Google Shape;299;p9"/>
          <p:cNvSpPr txBox="1"/>
          <p:nvPr/>
        </p:nvSpPr>
        <p:spPr>
          <a:xfrm>
            <a:off x="7767876" y="3813437"/>
            <a:ext cx="66130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Evidence</a:t>
            </a:r>
            <a:endParaRPr/>
          </a:p>
        </p:txBody>
      </p:sp>
      <p:sp>
        <p:nvSpPr>
          <p:cNvPr id="300" name="Google Shape;300;p9"/>
          <p:cNvSpPr txBox="1"/>
          <p:nvPr/>
        </p:nvSpPr>
        <p:spPr>
          <a:xfrm>
            <a:off x="9087568" y="3811991"/>
            <a:ext cx="75365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Reasoning</a:t>
            </a:r>
            <a:endParaRPr/>
          </a:p>
        </p:txBody>
      </p:sp>
      <p:sp>
        <p:nvSpPr>
          <p:cNvPr id="301" name="Google Shape;301;p9"/>
          <p:cNvSpPr/>
          <p:nvPr/>
        </p:nvSpPr>
        <p:spPr>
          <a:xfrm>
            <a:off x="6096000" y="3146211"/>
            <a:ext cx="4016414" cy="1066800"/>
          </a:xfrm>
          <a:prstGeom prst="roundRect">
            <a:avLst>
              <a:gd fmla="val 4925" name="adj"/>
            </a:avLst>
          </a:prstGeom>
          <a:noFill/>
          <a:ln cap="flat" cmpd="sng" w="12700">
            <a:solidFill>
              <a:srgbClr val="CED4DC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9"/>
          <p:cNvPicPr preferRelativeResize="0"/>
          <p:nvPr/>
        </p:nvPicPr>
        <p:blipFill rotWithShape="1">
          <a:blip r:embed="rId4">
            <a:alphaModFix/>
          </a:blip>
          <a:srcRect b="0" l="1047" r="1056" t="0"/>
          <a:stretch/>
        </p:blipFill>
        <p:spPr>
          <a:xfrm>
            <a:off x="7874732" y="4541425"/>
            <a:ext cx="44759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 b="0" l="1047" r="1056" t="0"/>
          <a:stretch/>
        </p:blipFill>
        <p:spPr>
          <a:xfrm>
            <a:off x="9250132" y="4541425"/>
            <a:ext cx="44759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9"/>
          <p:cNvPicPr preferRelativeResize="0"/>
          <p:nvPr/>
        </p:nvPicPr>
        <p:blipFill rotWithShape="1">
          <a:blip r:embed="rId5">
            <a:alphaModFix/>
          </a:blip>
          <a:srcRect b="0" l="1047" r="1056" t="0"/>
          <a:stretch/>
        </p:blipFill>
        <p:spPr>
          <a:xfrm>
            <a:off x="6527423" y="4541425"/>
            <a:ext cx="447592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9"/>
          <p:cNvSpPr txBox="1"/>
          <p:nvPr/>
        </p:nvSpPr>
        <p:spPr>
          <a:xfrm>
            <a:off x="6449417" y="4995699"/>
            <a:ext cx="6068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Reason</a:t>
            </a:r>
            <a:endParaRPr/>
          </a:p>
        </p:txBody>
      </p:sp>
      <p:sp>
        <p:nvSpPr>
          <p:cNvPr id="306" name="Google Shape;306;p9"/>
          <p:cNvSpPr txBox="1"/>
          <p:nvPr/>
        </p:nvSpPr>
        <p:spPr>
          <a:xfrm>
            <a:off x="7767876" y="4997146"/>
            <a:ext cx="66130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Evidence</a:t>
            </a:r>
            <a:endParaRPr/>
          </a:p>
        </p:txBody>
      </p:sp>
      <p:sp>
        <p:nvSpPr>
          <p:cNvPr id="307" name="Google Shape;307;p9"/>
          <p:cNvSpPr txBox="1"/>
          <p:nvPr/>
        </p:nvSpPr>
        <p:spPr>
          <a:xfrm>
            <a:off x="9087568" y="4995700"/>
            <a:ext cx="75365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12136"/>
                </a:solidFill>
                <a:latin typeface="Roboto"/>
                <a:ea typeface="Roboto"/>
                <a:cs typeface="Roboto"/>
                <a:sym typeface="Roboto"/>
              </a:rPr>
              <a:t>Reasoning</a:t>
            </a:r>
            <a:endParaRPr/>
          </a:p>
        </p:txBody>
      </p:sp>
      <p:sp>
        <p:nvSpPr>
          <p:cNvPr id="308" name="Google Shape;308;p9"/>
          <p:cNvSpPr/>
          <p:nvPr/>
        </p:nvSpPr>
        <p:spPr>
          <a:xfrm>
            <a:off x="6096000" y="4329920"/>
            <a:ext cx="4016414" cy="1066800"/>
          </a:xfrm>
          <a:prstGeom prst="roundRect">
            <a:avLst>
              <a:gd fmla="val 4925" name="adj"/>
            </a:avLst>
          </a:prstGeom>
          <a:noFill/>
          <a:ln cap="flat" cmpd="sng" w="12700">
            <a:solidFill>
              <a:srgbClr val="CED4DC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9"/>
          <p:cNvCxnSpPr>
            <a:stCxn id="310" idx="4"/>
            <a:endCxn id="311" idx="0"/>
          </p:cNvCxnSpPr>
          <p:nvPr/>
        </p:nvCxnSpPr>
        <p:spPr>
          <a:xfrm>
            <a:off x="5634368" y="1058741"/>
            <a:ext cx="0" cy="4896900"/>
          </a:xfrm>
          <a:prstGeom prst="straightConnector1">
            <a:avLst/>
          </a:prstGeom>
          <a:noFill/>
          <a:ln cap="flat" cmpd="sng" w="9525">
            <a:solidFill>
              <a:srgbClr val="C6CCD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9"/>
          <p:cNvSpPr/>
          <p:nvPr/>
        </p:nvSpPr>
        <p:spPr>
          <a:xfrm>
            <a:off x="5589968" y="3672479"/>
            <a:ext cx="88800" cy="88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5589968" y="969941"/>
            <a:ext cx="88800" cy="88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5589968" y="5955704"/>
            <a:ext cx="88800" cy="88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9"/>
          <p:cNvCxnSpPr/>
          <p:nvPr/>
        </p:nvCxnSpPr>
        <p:spPr>
          <a:xfrm rot="10800000">
            <a:off x="5678768" y="1018499"/>
            <a:ext cx="1768942" cy="0"/>
          </a:xfrm>
          <a:prstGeom prst="straightConnector1">
            <a:avLst/>
          </a:prstGeom>
          <a:noFill/>
          <a:ln cap="flat" cmpd="sng" w="9525">
            <a:solidFill>
              <a:srgbClr val="C6CCD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p9"/>
          <p:cNvCxnSpPr/>
          <p:nvPr/>
        </p:nvCxnSpPr>
        <p:spPr>
          <a:xfrm rot="10800000">
            <a:off x="5678769" y="6003179"/>
            <a:ext cx="1672688" cy="0"/>
          </a:xfrm>
          <a:prstGeom prst="straightConnector1">
            <a:avLst/>
          </a:prstGeom>
          <a:noFill/>
          <a:ln cap="flat" cmpd="sng" w="9525">
            <a:solidFill>
              <a:srgbClr val="C6CCD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2019-03-07T21:55:19Z</dcterms:created>
  <dc:creator>Jackson Chu</dc:creator>
</cp:coreProperties>
</file>