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Slab"/>
      <p:regular r:id="rId19"/>
      <p:bold r:id="rId20"/>
    </p:embeddedFont>
    <p:embeddedFont>
      <p:font typeface="Roboto"/>
      <p:regular r:id="rId21"/>
      <p:bold r:id="rId22"/>
      <p:italic r:id="rId23"/>
      <p:boldItalic r:id="rId24"/>
    </p:embeddedFont>
    <p:embeddedFont>
      <p:font typeface="Roboto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L29CxhDieiklOWQUEVkZDg1e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Light-bold.fntdata"/><Relationship Id="rId25" Type="http://schemas.openxmlformats.org/officeDocument/2006/relationships/font" Target="fonts/RobotoLight-regular.fntdata"/><Relationship Id="rId28" Type="http://schemas.openxmlformats.org/officeDocument/2006/relationships/font" Target="fonts/RobotoLight-boldItalic.fntdata"/><Relationship Id="rId27" Type="http://schemas.openxmlformats.org/officeDocument/2006/relationships/font" Target="fonts/Roboto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Slab-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At this point my prompt looks something like this.  What other specifics can we put boxes around?</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If necessary, teacher points out to students that additional boxes could be placed around specifics like “in preparation for life after graduation” and “outside of traditional academics,” further narrowing the focus of an appropriate claim.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Next we are asked to underline:</a:t>
            </a:r>
            <a:br>
              <a:rPr i="1" lang="en-US">
                <a:solidFill>
                  <a:srgbClr val="5C666E"/>
                </a:solidFill>
                <a:latin typeface="Roboto Light"/>
                <a:ea typeface="Roboto Light"/>
                <a:cs typeface="Roboto Light"/>
                <a:sym typeface="Roboto Light"/>
              </a:rPr>
            </a:br>
            <a:r>
              <a:rPr i="1" lang="en-US">
                <a:solidFill>
                  <a:srgbClr val="5C666E"/>
                </a:solidFill>
                <a:latin typeface="Roboto Light"/>
                <a:ea typeface="Roboto Light"/>
                <a:cs typeface="Roboto Light"/>
                <a:sym typeface="Roboto Light"/>
              </a:rPr>
              <a:t>  </a:t>
            </a:r>
            <a:endParaRPr/>
          </a:p>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What is the task?</a:t>
            </a:r>
            <a:endParaRPr/>
          </a:p>
          <a:p>
            <a:pPr indent="0" lvl="0" marL="457200" rtl="0" algn="l">
              <a:spcBef>
                <a:spcPts val="0"/>
              </a:spcBef>
              <a:spcAft>
                <a:spcPts val="0"/>
              </a:spcAft>
              <a:buClr>
                <a:schemeClr val="dk1"/>
              </a:buClr>
              <a:buSzPts val="1100"/>
              <a:buFont typeface="Arial"/>
              <a:buNone/>
            </a:pPr>
            <a:br>
              <a:rPr i="1" lang="en-US">
                <a:solidFill>
                  <a:srgbClr val="5C666E"/>
                </a:solidFill>
                <a:latin typeface="Roboto Light"/>
                <a:ea typeface="Roboto Light"/>
                <a:cs typeface="Roboto Light"/>
                <a:sym typeface="Roboto Light"/>
              </a:rPr>
            </a:br>
            <a:r>
              <a:rPr i="1" lang="en-US">
                <a:solidFill>
                  <a:srgbClr val="5C666E"/>
                </a:solidFill>
                <a:latin typeface="Roboto Light"/>
                <a:ea typeface="Roboto Light"/>
                <a:cs typeface="Roboto Light"/>
                <a:sym typeface="Roboto Light"/>
              </a:rPr>
              <a:t>The task is what you’re being told to create.  What is the task in this prompt?</a:t>
            </a:r>
            <a:endParaRPr/>
          </a:p>
          <a:p>
            <a:pPr indent="0" lvl="0" marL="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If necessary, teacher will lead students to an understanding that the task is the sentence “After selecting a proposed program, develop an argument to support your claim.”</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And finally, we put asterisks around additional details that say how we should perform the task.</a:t>
            </a:r>
            <a:endParaRPr/>
          </a:p>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What additional criteria for performing the task are presented?</a:t>
            </a:r>
            <a:endParaRPr/>
          </a:p>
          <a:p>
            <a:pPr indent="0" lvl="0" marL="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What details tell us </a:t>
            </a:r>
            <a:r>
              <a:rPr i="1" lang="en-US" u="sng">
                <a:solidFill>
                  <a:srgbClr val="5C666E"/>
                </a:solidFill>
                <a:latin typeface="Roboto Light"/>
                <a:ea typeface="Roboto Light"/>
                <a:cs typeface="Roboto Light"/>
                <a:sym typeface="Roboto Light"/>
              </a:rPr>
              <a:t>how</a:t>
            </a:r>
            <a:r>
              <a:rPr i="1" lang="en-US">
                <a:solidFill>
                  <a:srgbClr val="5C666E"/>
                </a:solidFill>
                <a:latin typeface="Roboto Light"/>
                <a:ea typeface="Roboto Light"/>
                <a:cs typeface="Roboto Light"/>
                <a:sym typeface="Roboto Light"/>
              </a:rPr>
              <a:t> to perform the task?</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If necessary, teacher will point out to students that “use evidence to support your claim” is additional criteria that should be marked</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35" name="Google Shape;3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displays marked up model prompt and prepares students for the task of writing a claim in response.</a:t>
            </a:r>
            <a:endParaRPr/>
          </a:p>
          <a:p>
            <a:pPr indent="0" lvl="0" marL="0" rtl="0" algn="l">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Having done my analysis of the prompt, I now know that I need to argue for schools to offer a program, a program that is in addition to traditional academics, and a program that will prepare students for life after graduation. And knowing these specifics, I can develop a prompt that will set me up for a well-focused essay.  For example...</a:t>
            </a:r>
            <a:endParaRPr/>
          </a:p>
          <a:p>
            <a:pPr indent="0" lvl="0" marL="0" rtl="0" algn="l">
              <a:spcBef>
                <a:spcPts val="0"/>
              </a:spcBef>
              <a:spcAft>
                <a:spcPts val="0"/>
              </a:spcAft>
              <a:buNone/>
            </a:pPr>
            <a:r>
              <a:t/>
            </a:r>
            <a:endParaRPr/>
          </a:p>
        </p:txBody>
      </p:sp>
      <p:sp>
        <p:nvSpPr>
          <p:cNvPr id="345" name="Google Shape;3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Let's see how a strong claim helps set up the rest of the essay.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Here's a claim one could make following from the writing prompt: "School districts should offer community education programs in personal finance to help students prepare for life after graduation."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The details provided in the claim are addressing the specifics of the writing prompt and leading directly to reasons to support the claim. For example: the prompt asks for programs outside of traditional academics, so choosing financial literacy, which is not taught in many schools, addresses that requirement, and leads to the first reason: “most students get no financial education while in school….”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Who sees another connection between the claim and the reasons?</a:t>
            </a:r>
            <a:endParaRPr/>
          </a:p>
          <a:p>
            <a:pPr indent="0" lvl="0" marL="457200" rtl="0" algn="l">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If needed, teacher can point out connections between, for example,  “life after graduation” in prompt, claim, and reason two.</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58" name="Google Shape;35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C666E"/>
              </a:buClr>
              <a:buSzPts val="1200"/>
              <a:buFont typeface="Roboto Light"/>
              <a:buNone/>
            </a:pPr>
            <a:r>
              <a:rPr lang="en-US">
                <a:solidFill>
                  <a:srgbClr val="5C666E"/>
                </a:solidFill>
                <a:latin typeface="Roboto Light"/>
                <a:ea typeface="Roboto Light"/>
                <a:cs typeface="Roboto Light"/>
                <a:sym typeface="Roboto Light"/>
              </a:rPr>
              <a:t>Teachers will direct students to partner to complete step 1 of the exercise.</a:t>
            </a:r>
            <a:endParaRPr/>
          </a:p>
          <a:p>
            <a:pPr indent="0" lvl="0" marL="0" rtl="0" algn="l">
              <a:spcBef>
                <a:spcPts val="0"/>
              </a:spcBef>
              <a:spcAft>
                <a:spcPts val="0"/>
              </a:spcAft>
              <a:buNone/>
            </a:pPr>
            <a:r>
              <a:t/>
            </a:r>
            <a:endParaRPr/>
          </a:p>
        </p:txBody>
      </p:sp>
      <p:sp>
        <p:nvSpPr>
          <p:cNvPr id="365" name="Google Shape;36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C666E"/>
              </a:buClr>
              <a:buSzPts val="1200"/>
              <a:buFont typeface="Roboto Light"/>
              <a:buNone/>
            </a:pPr>
            <a:r>
              <a:rPr lang="en-US">
                <a:solidFill>
                  <a:srgbClr val="5C666E"/>
                </a:solidFill>
                <a:latin typeface="Roboto Light"/>
                <a:ea typeface="Roboto Light"/>
                <a:cs typeface="Roboto Light"/>
                <a:sym typeface="Roboto Light"/>
              </a:rPr>
              <a:t>Teacher will direct students to complete Step 2 of the exercise independently.</a:t>
            </a:r>
            <a:endParaRPr/>
          </a:p>
          <a:p>
            <a:pPr indent="0" lvl="0" marL="0" rtl="0" algn="l">
              <a:spcBef>
                <a:spcPts val="0"/>
              </a:spcBef>
              <a:spcAft>
                <a:spcPts val="0"/>
              </a:spcAft>
              <a:buNone/>
            </a:pPr>
            <a:r>
              <a:t/>
            </a:r>
            <a:endParaRPr/>
          </a:p>
        </p:txBody>
      </p:sp>
      <p:sp>
        <p:nvSpPr>
          <p:cNvPr id="374" name="Google Shape;3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set the purpose for the day by describing what will be covered.</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activity you just completed had you examine some example claims. In this lesson, we’re going to look closely at what it means to make a claim and what a strong claim looks like, and then we will discuss how a strong claim can help focus an argument. You’ll be able to practice writing a claim and making sure that claim addresses the needs of the writing prompt.</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a:p>
        </p:txBody>
      </p:sp>
      <p:sp>
        <p:nvSpPr>
          <p:cNvPr id="237" name="Google Shape;2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present concepts in the context of a review of the entry ticket.</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Entry Ticket you analyzed some statements to decide whether or not the statements could be considered strong claims. Let’s review what a claim is.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Your claim is your position on an issue in an argument. When you make an argument, you’re trying to convince readers to accept your claim.</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46" name="Google Shape;24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rest of your argument should be focused on the claim.</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Each of your reasons will provide support for the claim. Your evidence will help prove your reasons and your reasoning will explain how the evidence and reason are connected to the claim.</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It's much easier to develop strong support when you have a good claim. So what makes a good claim?</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53" name="Google Shape;2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provides attributes of a strong claim:</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A strong claim is </a:t>
            </a:r>
            <a:r>
              <a:rPr i="1" lang="en-US" u="sng">
                <a:solidFill>
                  <a:srgbClr val="58595B"/>
                </a:solidFill>
                <a:latin typeface="Roboto Light"/>
                <a:ea typeface="Roboto Light"/>
                <a:cs typeface="Roboto Light"/>
                <a:sym typeface="Roboto Light"/>
              </a:rPr>
              <a:t>clear</a:t>
            </a:r>
            <a:r>
              <a:rPr i="1" lang="en-US">
                <a:solidFill>
                  <a:srgbClr val="58595B"/>
                </a:solidFill>
                <a:latin typeface="Roboto Light"/>
                <a:ea typeface="Roboto Light"/>
                <a:cs typeface="Roboto Light"/>
                <a:sym typeface="Roboto Light"/>
              </a:rPr>
              <a:t>: For example, "The city should consider a small tax on single-use plastic shopping bags to reduce the number of bags that enter the environment." An unclear version of that might be "They should tax bags because of plastic."</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Is there a claim in the entry ticket that’s clear?</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pauses to allow student participation.</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A strong claim is also </a:t>
            </a:r>
            <a:r>
              <a:rPr i="1" lang="en-US" u="sng">
                <a:solidFill>
                  <a:srgbClr val="58595B"/>
                </a:solidFill>
                <a:latin typeface="Roboto Light"/>
                <a:ea typeface="Roboto Light"/>
                <a:cs typeface="Roboto Light"/>
                <a:sym typeface="Roboto Light"/>
              </a:rPr>
              <a:t>arguable</a:t>
            </a:r>
            <a:r>
              <a:rPr i="1" lang="en-US">
                <a:solidFill>
                  <a:srgbClr val="58595B"/>
                </a:solidFill>
                <a:latin typeface="Roboto Light"/>
                <a:ea typeface="Roboto Light"/>
                <a:cs typeface="Roboto Light"/>
                <a:sym typeface="Roboto Light"/>
              </a:rPr>
              <a:t>. A fact is not arguable. A statement like "There are 100 members in the United States Senate" is true or untrue, but there aren’t different reasonable views on the question.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Let's look at this example: "Crossing guards are the best solution for controlling traffic outside of school." I might think speed bumps are better. That's a reasonable alternative position, so the claim is arguable.</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entry ticket, which of the claims are arguable?</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pauses to allow student participation.</a:t>
            </a:r>
            <a:endParaRPr/>
          </a:p>
          <a:p>
            <a:pPr indent="0" lvl="0" marL="0" rtl="0" algn="l">
              <a:spcBef>
                <a:spcPts val="0"/>
              </a:spcBef>
              <a:spcAft>
                <a:spcPts val="0"/>
              </a:spcAft>
              <a:buClr>
                <a:schemeClr val="dk1"/>
              </a:buClr>
              <a:buSzPts val="1100"/>
              <a:buFont typeface="Calibri"/>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rgbClr val="58595B"/>
              </a:buClr>
              <a:buSzPts val="1100"/>
              <a:buFont typeface="Roboto Light"/>
              <a:buNone/>
            </a:pPr>
            <a:r>
              <a:rPr i="1" lang="en-US">
                <a:solidFill>
                  <a:srgbClr val="58595B"/>
                </a:solidFill>
                <a:latin typeface="Roboto Light"/>
                <a:ea typeface="Roboto Light"/>
                <a:cs typeface="Roboto Light"/>
                <a:sym typeface="Roboto Light"/>
              </a:rPr>
              <a:t>Finally, a strong claim is </a:t>
            </a:r>
            <a:r>
              <a:rPr i="1" lang="en-US" u="sng">
                <a:solidFill>
                  <a:srgbClr val="58595B"/>
                </a:solidFill>
                <a:latin typeface="Roboto Light"/>
                <a:ea typeface="Roboto Light"/>
                <a:cs typeface="Roboto Light"/>
                <a:sym typeface="Roboto Light"/>
              </a:rPr>
              <a:t>specific</a:t>
            </a:r>
            <a:r>
              <a:rPr i="1" lang="en-US">
                <a:solidFill>
                  <a:srgbClr val="58595B"/>
                </a:solidFill>
                <a:latin typeface="Roboto Light"/>
                <a:ea typeface="Roboto Light"/>
                <a:cs typeface="Roboto Light"/>
                <a:sym typeface="Roboto Light"/>
              </a:rPr>
              <a:t>. A specific claim will provide enough detail that it will be obvious to readers what you are arguing for and you'll have an easier time focusing the argument around the claim. This claim is specific: “The school should create an annual award to recognize outstanding student volunteers.”  A non-specific version of this might be “Someone should acknowledge volunteers.”</a:t>
            </a:r>
            <a:endParaRPr/>
          </a:p>
          <a:p>
            <a:pPr indent="0" lvl="0" marL="457200" rtl="0" algn="l">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rgbClr val="58595B"/>
              </a:buClr>
              <a:buSzPts val="1100"/>
              <a:buFont typeface="Roboto Light"/>
              <a:buNone/>
            </a:pPr>
            <a:r>
              <a:rPr i="1" lang="en-US">
                <a:solidFill>
                  <a:srgbClr val="58595B"/>
                </a:solidFill>
                <a:latin typeface="Roboto Light"/>
                <a:ea typeface="Roboto Light"/>
                <a:cs typeface="Roboto Light"/>
                <a:sym typeface="Roboto Light"/>
              </a:rPr>
              <a:t>Which claims from the entry ticket could you consider to be specific?</a:t>
            </a:r>
            <a:endParaRPr/>
          </a:p>
          <a:p>
            <a:pPr indent="0" lvl="0" marL="457200" rtl="0" algn="l">
              <a:spcBef>
                <a:spcPts val="0"/>
              </a:spcBef>
              <a:spcAft>
                <a:spcPts val="0"/>
              </a:spcAft>
              <a:buClr>
                <a:schemeClr val="dk1"/>
              </a:buClr>
              <a:buSzPts val="1100"/>
              <a:buFont typeface="Calibri"/>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pauses to allow student participation.</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a:p>
        </p:txBody>
      </p:sp>
      <p:sp>
        <p:nvSpPr>
          <p:cNvPr id="289" name="Google Shape;28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models the process of analyzing an example claim with student input:</a:t>
            </a:r>
            <a:endParaRPr/>
          </a:p>
          <a:p>
            <a:pPr indent="0" lvl="0" marL="0" rtl="0" algn="l">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Let's consider the claim "Schools should pay to sponsor basketball programs."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First, I want to ask, “is it clear”? It's clear to me that the writer of this claim is in favor of basketball programs, so I'll say yes, this is clear.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Is it arguable? Well, reasonable people might prefer that their schools sponsor soccer programs or that school funds not be used for extracurricular activities at all.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Also, can I support this claim with reasons and evidence?  Sure. So yes, it's arguable.</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Is it specific? Not really. I don't know which school, which grade level, what type of program, or when it should be done. So this claim could be more specific.</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For example, a more specific claim might be “Our middle school should sponsor an after-school recreational basketball league this winter.”</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How else could we make this claim more specific?</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05" name="Google Shape;3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explain how a strong claim in academic writing addresses the demands of the writing prompt.</a:t>
            </a:r>
            <a:endParaRPr/>
          </a:p>
          <a:p>
            <a:pPr indent="0" lvl="0" marL="0" rtl="0" algn="l">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When you’re making an argument in your school work, you are almost always responding to a writing prompt or an assignment.  In order to know if you are answering the question, you must start by analyzing the prompt. </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What is the main question you must answer?</a:t>
            </a:r>
            <a:endParaRPr/>
          </a:p>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What specifics help narrow the focus of your answer? Are there particular aspects of the topic that must be addressed?</a:t>
            </a:r>
            <a:endParaRPr/>
          </a:p>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What is the task? </a:t>
            </a:r>
            <a:endParaRPr/>
          </a:p>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What additional criteria for performing the task are presented?</a:t>
            </a:r>
            <a:endParaRPr/>
          </a:p>
          <a:p>
            <a:pPr indent="0" lvl="0" marL="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Let’s see what that looks like in practice.</a:t>
            </a:r>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distributes the </a:t>
            </a:r>
            <a:r>
              <a:rPr lang="en-US">
                <a:solidFill>
                  <a:srgbClr val="5C666E"/>
                </a:solidFill>
                <a:latin typeface="Roboto"/>
                <a:ea typeface="Roboto"/>
                <a:cs typeface="Roboto"/>
                <a:sym typeface="Roboto"/>
              </a:rPr>
              <a:t>prompt analysis model.</a:t>
            </a:r>
            <a:endParaRPr>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Your handout gives instructions for asking these questions. I’ll do the first couple and then we’ll do the rest together.</a:t>
            </a:r>
            <a:endParaRPr/>
          </a:p>
          <a:p>
            <a:pPr indent="0" lvl="0" marL="0" rtl="0" algn="l">
              <a:spcBef>
                <a:spcPts val="0"/>
              </a:spcBef>
              <a:spcAft>
                <a:spcPts val="0"/>
              </a:spcAft>
              <a:buNone/>
            </a:pPr>
            <a:r>
              <a:t/>
            </a:r>
            <a:endParaRPr/>
          </a:p>
        </p:txBody>
      </p:sp>
      <p:sp>
        <p:nvSpPr>
          <p:cNvPr id="321" name="Google Shape;3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914400" rtl="0" algn="l">
              <a:spcBef>
                <a:spcPts val="0"/>
              </a:spcBef>
              <a:spcAft>
                <a:spcPts val="0"/>
              </a:spcAft>
              <a:buClr>
                <a:srgbClr val="5C666E"/>
              </a:buClr>
              <a:buSzPts val="1100"/>
              <a:buFont typeface="Roboto Light"/>
              <a:buAutoNum type="arabicPeriod"/>
            </a:pPr>
            <a:r>
              <a:rPr i="1" lang="en-US">
                <a:solidFill>
                  <a:srgbClr val="5C666E"/>
                </a:solidFill>
                <a:latin typeface="Roboto Light"/>
                <a:ea typeface="Roboto Light"/>
                <a:cs typeface="Roboto Light"/>
                <a:sym typeface="Roboto Light"/>
              </a:rPr>
              <a:t>Circle: What is the main question you must answer?</a:t>
            </a:r>
            <a:endParaRPr/>
          </a:p>
          <a:p>
            <a:pPr indent="0" lvl="0" marL="9144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We need to understand what is the heart of the matter we’re being asked about.  In this example prompt, the main question is the very first thing.  “What programs should schools offer?” I will circle that.</a:t>
            </a:r>
            <a:endParaRPr/>
          </a:p>
          <a:p>
            <a:pPr indent="0" lvl="0" marL="9144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Next question:</a:t>
            </a:r>
            <a:endParaRPr/>
          </a:p>
          <a:p>
            <a:pPr indent="-228600" lvl="0" marL="914400" rtl="0" algn="l">
              <a:spcBef>
                <a:spcPts val="0"/>
              </a:spcBef>
              <a:spcAft>
                <a:spcPts val="0"/>
              </a:spcAft>
              <a:buClr>
                <a:srgbClr val="5C666E"/>
              </a:buClr>
              <a:buSzPts val="1100"/>
              <a:buFont typeface="Roboto Light"/>
              <a:buNone/>
            </a:pPr>
            <a:r>
              <a:t/>
            </a:r>
            <a:endParaRPr i="1">
              <a:solidFill>
                <a:srgbClr val="5C666E"/>
              </a:solidFill>
              <a:latin typeface="Roboto Light"/>
              <a:ea typeface="Roboto Light"/>
              <a:cs typeface="Roboto Light"/>
              <a:sym typeface="Roboto Light"/>
            </a:endParaRPr>
          </a:p>
          <a:p>
            <a:pPr indent="-298450" lvl="0" marL="914400" rtl="0" algn="l">
              <a:spcBef>
                <a:spcPts val="0"/>
              </a:spcBef>
              <a:spcAft>
                <a:spcPts val="0"/>
              </a:spcAft>
              <a:buClr>
                <a:srgbClr val="5C666E"/>
              </a:buClr>
              <a:buSzPts val="1100"/>
              <a:buFont typeface="Calibri"/>
              <a:buAutoNum type="arabicPeriod" startAt="2"/>
            </a:pPr>
            <a:r>
              <a:rPr i="1" lang="en-US">
                <a:solidFill>
                  <a:srgbClr val="5C666E"/>
                </a:solidFill>
                <a:latin typeface="Roboto Light"/>
                <a:ea typeface="Roboto Light"/>
                <a:cs typeface="Roboto Light"/>
                <a:sym typeface="Roboto Light"/>
              </a:rPr>
              <a:t>Box: What specifics help narrow the focus of your answer? Are there particular aspects of the topic that must be addressed?</a:t>
            </a:r>
            <a:br>
              <a:rPr i="1" lang="en-US">
                <a:solidFill>
                  <a:srgbClr val="5C666E"/>
                </a:solidFill>
                <a:latin typeface="Roboto Light"/>
                <a:ea typeface="Roboto Light"/>
                <a:cs typeface="Roboto Light"/>
                <a:sym typeface="Roboto Light"/>
              </a:rPr>
            </a:b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The instructions tell me to put a box around each of these specifics so that I can be sure to address each and every one.  My first box would go around the very next phrase: “to improve student experiences.”</a:t>
            </a:r>
            <a:endParaRPr/>
          </a:p>
          <a:p>
            <a:pPr indent="0" lvl="0" marL="91440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Now it’s obvious to me that I’m writing about programs to improve student experiences, as opposed to, say, test scores.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28" name="Google Shape;3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C49A2"/>
        </a:solidFill>
      </p:bgPr>
    </p:bg>
    <p:spTree>
      <p:nvGrpSpPr>
        <p:cNvPr id="15" name="Shape 15"/>
        <p:cNvGrpSpPr/>
        <p:nvPr/>
      </p:nvGrpSpPr>
      <p:grpSpPr>
        <a:xfrm>
          <a:off x="0" y="0"/>
          <a:ext cx="0" cy="0"/>
          <a:chOff x="0" y="0"/>
          <a:chExt cx="0" cy="0"/>
        </a:xfrm>
      </p:grpSpPr>
      <p:sp>
        <p:nvSpPr>
          <p:cNvPr id="16" name="Google Shape;16;p16"/>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9" name="Google Shape;19;p1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0" name="Google Shape;20;p16"/>
          <p:cNvPicPr preferRelativeResize="0"/>
          <p:nvPr/>
        </p:nvPicPr>
        <p:blipFill rotWithShape="1">
          <a:blip r:embed="rId3">
            <a:alphaModFix/>
          </a:blip>
          <a:srcRect b="138" l="7142" r="2497" t="-1"/>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84" name="Shape 84"/>
        <p:cNvGrpSpPr/>
        <p:nvPr/>
      </p:nvGrpSpPr>
      <p:grpSpPr>
        <a:xfrm>
          <a:off x="0" y="0"/>
          <a:ext cx="0" cy="0"/>
          <a:chOff x="0" y="0"/>
          <a:chExt cx="0" cy="0"/>
        </a:xfrm>
      </p:grpSpPr>
      <p:sp>
        <p:nvSpPr>
          <p:cNvPr id="85" name="Google Shape;85;p25"/>
          <p:cNvSpPr/>
          <p:nvPr/>
        </p:nvSpPr>
        <p:spPr>
          <a:xfrm>
            <a:off x="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25"/>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7" name="Google Shape;87;p25"/>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88" name="Google Shape;88;p25"/>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2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90" name="Shape 90"/>
        <p:cNvGrpSpPr/>
        <p:nvPr/>
      </p:nvGrpSpPr>
      <p:grpSpPr>
        <a:xfrm>
          <a:off x="0" y="0"/>
          <a:ext cx="0" cy="0"/>
          <a:chOff x="0" y="0"/>
          <a:chExt cx="0" cy="0"/>
        </a:xfrm>
      </p:grpSpPr>
      <p:sp>
        <p:nvSpPr>
          <p:cNvPr id="91" name="Google Shape;91;p26"/>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2" name="Google Shape;92;p2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3" name="Google Shape;93;p26"/>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p2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95" name="Google Shape;95;p26"/>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6" name="Google Shape;96;p2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97" name="Shape 97"/>
        <p:cNvGrpSpPr/>
        <p:nvPr/>
      </p:nvGrpSpPr>
      <p:grpSpPr>
        <a:xfrm>
          <a:off x="0" y="0"/>
          <a:ext cx="0" cy="0"/>
          <a:chOff x="0" y="0"/>
          <a:chExt cx="0" cy="0"/>
        </a:xfrm>
      </p:grpSpPr>
      <p:sp>
        <p:nvSpPr>
          <p:cNvPr id="98" name="Google Shape;98;p27"/>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9" name="Google Shape;99;p27"/>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00" name="Google Shape;100;p2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01" name="Google Shape;101;p27"/>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7"/>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3" name="Google Shape;103;p2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04" name="Shape 104"/>
        <p:cNvGrpSpPr/>
        <p:nvPr/>
      </p:nvGrpSpPr>
      <p:grpSpPr>
        <a:xfrm>
          <a:off x="0" y="0"/>
          <a:ext cx="0" cy="0"/>
          <a:chOff x="0" y="0"/>
          <a:chExt cx="0" cy="0"/>
        </a:xfrm>
      </p:grpSpPr>
      <p:sp>
        <p:nvSpPr>
          <p:cNvPr id="105" name="Google Shape;105;p28"/>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6" name="Google Shape;106;p28"/>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07" name="Google Shape;107;p2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08" name="Google Shape;108;p28"/>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8"/>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0" name="Google Shape;110;p28"/>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1" name="Google Shape;111;p2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12" name="Shape 112"/>
        <p:cNvGrpSpPr/>
        <p:nvPr/>
      </p:nvGrpSpPr>
      <p:grpSpPr>
        <a:xfrm>
          <a:off x="0" y="0"/>
          <a:ext cx="0" cy="0"/>
          <a:chOff x="0" y="0"/>
          <a:chExt cx="0" cy="0"/>
        </a:xfrm>
      </p:grpSpPr>
      <p:sp>
        <p:nvSpPr>
          <p:cNvPr id="113" name="Google Shape;113;p29"/>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9"/>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9"/>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6" name="Google Shape;116;p2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17" name="Google Shape;117;p29"/>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18" name="Shape 118"/>
        <p:cNvGrpSpPr/>
        <p:nvPr/>
      </p:nvGrpSpPr>
      <p:grpSpPr>
        <a:xfrm>
          <a:off x="0" y="0"/>
          <a:ext cx="0" cy="0"/>
          <a:chOff x="0" y="0"/>
          <a:chExt cx="0" cy="0"/>
        </a:xfrm>
      </p:grpSpPr>
      <p:sp>
        <p:nvSpPr>
          <p:cNvPr id="119" name="Google Shape;119;p30"/>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30"/>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0"/>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2" name="Google Shape;122;p3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23" name="Google Shape;123;p30"/>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124" name="Shape 124"/>
        <p:cNvGrpSpPr/>
        <p:nvPr/>
      </p:nvGrpSpPr>
      <p:grpSpPr>
        <a:xfrm>
          <a:off x="0" y="0"/>
          <a:ext cx="0" cy="0"/>
          <a:chOff x="0" y="0"/>
          <a:chExt cx="0" cy="0"/>
        </a:xfrm>
      </p:grpSpPr>
      <p:sp>
        <p:nvSpPr>
          <p:cNvPr id="125" name="Google Shape;125;p31"/>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6" name="Google Shape;126;p31"/>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27" name="Google Shape;127;p31"/>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8" name="Google Shape;128;p3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29" name="Google Shape;129;p31"/>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0" name="Google Shape;130;p3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131" name="Shape 131"/>
        <p:cNvGrpSpPr/>
        <p:nvPr/>
      </p:nvGrpSpPr>
      <p:grpSpPr>
        <a:xfrm>
          <a:off x="0" y="0"/>
          <a:ext cx="0" cy="0"/>
          <a:chOff x="0" y="0"/>
          <a:chExt cx="0" cy="0"/>
        </a:xfrm>
      </p:grpSpPr>
      <p:sp>
        <p:nvSpPr>
          <p:cNvPr id="132" name="Google Shape;132;p32"/>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3" name="Google Shape;133;p32"/>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4" name="Google Shape;134;p3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35" name="Google Shape;135;p32"/>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32"/>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3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138" name="Shape 138"/>
        <p:cNvGrpSpPr/>
        <p:nvPr/>
      </p:nvGrpSpPr>
      <p:grpSpPr>
        <a:xfrm>
          <a:off x="0" y="0"/>
          <a:ext cx="0" cy="0"/>
          <a:chOff x="0" y="0"/>
          <a:chExt cx="0" cy="0"/>
        </a:xfrm>
      </p:grpSpPr>
      <p:sp>
        <p:nvSpPr>
          <p:cNvPr id="139" name="Google Shape;139;p33"/>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0" name="Google Shape;140;p33"/>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41" name="Google Shape;141;p3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Roboto"/>
                <a:ea typeface="Roboto"/>
                <a:cs typeface="Roboto"/>
                <a:sym typeface="Roboto"/>
              </a:rPr>
              <a:t>‹#›</a:t>
            </a:fld>
            <a:endParaRPr b="0" i="0" sz="1200" u="none" cap="none" strike="noStrike">
              <a:solidFill>
                <a:schemeClr val="lt1"/>
              </a:solidFill>
              <a:latin typeface="Roboto"/>
              <a:ea typeface="Roboto"/>
              <a:cs typeface="Roboto"/>
              <a:sym typeface="Roboto"/>
            </a:endParaRPr>
          </a:p>
        </p:txBody>
      </p:sp>
      <p:sp>
        <p:nvSpPr>
          <p:cNvPr id="142" name="Google Shape;142;p33"/>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33"/>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p33"/>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5" name="Google Shape;145;p3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146" name="Shape 146"/>
        <p:cNvGrpSpPr/>
        <p:nvPr/>
      </p:nvGrpSpPr>
      <p:grpSpPr>
        <a:xfrm>
          <a:off x="0" y="0"/>
          <a:ext cx="0" cy="0"/>
          <a:chOff x="0" y="0"/>
          <a:chExt cx="0" cy="0"/>
        </a:xfrm>
      </p:grpSpPr>
      <p:sp>
        <p:nvSpPr>
          <p:cNvPr id="147" name="Google Shape;147;p34"/>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8" name="Google Shape;148;p3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49" name="Google Shape;149;p34"/>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0" name="Google Shape;150;p3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51" name="Google Shape;151;p34"/>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2" name="Google Shape;152;p34"/>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21" name="Shape 21"/>
        <p:cNvGrpSpPr/>
        <p:nvPr/>
      </p:nvGrpSpPr>
      <p:grpSpPr>
        <a:xfrm>
          <a:off x="0" y="0"/>
          <a:ext cx="0" cy="0"/>
          <a:chOff x="0" y="0"/>
          <a:chExt cx="0" cy="0"/>
        </a:xfrm>
      </p:grpSpPr>
      <p:sp>
        <p:nvSpPr>
          <p:cNvPr id="22" name="Google Shape;22;p17"/>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7"/>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7"/>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1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26" name="Google Shape;26;p17"/>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153" name="Shape 153"/>
        <p:cNvGrpSpPr/>
        <p:nvPr/>
      </p:nvGrpSpPr>
      <p:grpSpPr>
        <a:xfrm>
          <a:off x="0" y="0"/>
          <a:ext cx="0" cy="0"/>
          <a:chOff x="0" y="0"/>
          <a:chExt cx="0" cy="0"/>
        </a:xfrm>
      </p:grpSpPr>
      <p:sp>
        <p:nvSpPr>
          <p:cNvPr id="154" name="Google Shape;154;p35"/>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5" name="Google Shape;155;p3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56" name="Google Shape;156;p3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7" name="Google Shape;157;p3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58" name="Google Shape;158;p35"/>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9" name="Google Shape;159;p35"/>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160" name="Shape 160"/>
        <p:cNvGrpSpPr/>
        <p:nvPr/>
      </p:nvGrpSpPr>
      <p:grpSpPr>
        <a:xfrm>
          <a:off x="0" y="0"/>
          <a:ext cx="0" cy="0"/>
          <a:chOff x="0" y="0"/>
          <a:chExt cx="0" cy="0"/>
        </a:xfrm>
      </p:grpSpPr>
      <p:sp>
        <p:nvSpPr>
          <p:cNvPr id="161" name="Google Shape;161;p36"/>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2" name="Google Shape;162;p3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63" name="Google Shape;163;p3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4" name="Google Shape;164;p3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65" name="Google Shape;165;p36"/>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6" name="Google Shape;166;p36"/>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167" name="Shape 167"/>
        <p:cNvGrpSpPr/>
        <p:nvPr/>
      </p:nvGrpSpPr>
      <p:grpSpPr>
        <a:xfrm>
          <a:off x="0" y="0"/>
          <a:ext cx="0" cy="0"/>
          <a:chOff x="0" y="0"/>
          <a:chExt cx="0" cy="0"/>
        </a:xfrm>
      </p:grpSpPr>
      <p:sp>
        <p:nvSpPr>
          <p:cNvPr id="168" name="Google Shape;168;p37"/>
          <p:cNvSpPr/>
          <p:nvPr/>
        </p:nvSpPr>
        <p:spPr>
          <a:xfrm>
            <a:off x="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37"/>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0" name="Google Shape;170;p3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71" name="Google Shape;171;p37"/>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2" name="Google Shape;172;p3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73" name="Google Shape;173;p3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174" name="Shape 174"/>
        <p:cNvGrpSpPr/>
        <p:nvPr/>
      </p:nvGrpSpPr>
      <p:grpSpPr>
        <a:xfrm>
          <a:off x="0" y="0"/>
          <a:ext cx="0" cy="0"/>
          <a:chOff x="0" y="0"/>
          <a:chExt cx="0" cy="0"/>
        </a:xfrm>
      </p:grpSpPr>
      <p:sp>
        <p:nvSpPr>
          <p:cNvPr id="175" name="Google Shape;175;p38"/>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6" name="Google Shape;176;p3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77" name="Google Shape;177;p3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78" name="Google Shape;178;p3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79" name="Google Shape;179;p38"/>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180" name="Google Shape;180;p38"/>
          <p:cNvSpPr/>
          <p:nvPr/>
        </p:nvSpPr>
        <p:spPr>
          <a:xfrm>
            <a:off x="609600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181" name="Google Shape;181;p38"/>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38"/>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183" name="Shape 183"/>
        <p:cNvGrpSpPr/>
        <p:nvPr/>
      </p:nvGrpSpPr>
      <p:grpSpPr>
        <a:xfrm>
          <a:off x="0" y="0"/>
          <a:ext cx="0" cy="0"/>
          <a:chOff x="0" y="0"/>
          <a:chExt cx="0" cy="0"/>
        </a:xfrm>
      </p:grpSpPr>
      <p:sp>
        <p:nvSpPr>
          <p:cNvPr id="184" name="Google Shape;184;p39"/>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5" name="Google Shape;185;p3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86" name="Google Shape;186;p3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87" name="Google Shape;187;p3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188" name="Shape 188"/>
        <p:cNvGrpSpPr/>
        <p:nvPr/>
      </p:nvGrpSpPr>
      <p:grpSpPr>
        <a:xfrm>
          <a:off x="0" y="0"/>
          <a:ext cx="0" cy="0"/>
          <a:chOff x="0" y="0"/>
          <a:chExt cx="0" cy="0"/>
        </a:xfrm>
      </p:grpSpPr>
      <p:sp>
        <p:nvSpPr>
          <p:cNvPr id="189" name="Google Shape;189;p40"/>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90" name="Google Shape;190;p4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91" name="Google Shape;191;p4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92" name="Google Shape;192;p4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193" name="Google Shape;193;p40"/>
          <p:cNvSpPr txBox="1"/>
          <p:nvPr>
            <p:ph idx="1" type="subTitle"/>
          </p:nvPr>
        </p:nvSpPr>
        <p:spPr>
          <a:xfrm>
            <a:off x="660800" y="1871280"/>
            <a:ext cx="6458457" cy="938789"/>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4" name="Google Shape;194;p40"/>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40"/>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0"/>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0"/>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0"/>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40"/>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0"/>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40"/>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202" name="Shape 202"/>
        <p:cNvGrpSpPr/>
        <p:nvPr/>
      </p:nvGrpSpPr>
      <p:grpSpPr>
        <a:xfrm>
          <a:off x="0" y="0"/>
          <a:ext cx="0" cy="0"/>
          <a:chOff x="0" y="0"/>
          <a:chExt cx="0" cy="0"/>
        </a:xfrm>
      </p:grpSpPr>
      <p:sp>
        <p:nvSpPr>
          <p:cNvPr id="203" name="Google Shape;203;p41"/>
          <p:cNvSpPr txBox="1"/>
          <p:nvPr>
            <p:ph type="title"/>
          </p:nvPr>
        </p:nvSpPr>
        <p:spPr>
          <a:xfrm>
            <a:off x="660800" y="792040"/>
            <a:ext cx="3111099" cy="2827806"/>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4" name="Google Shape;204;p4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205" name="Google Shape;205;p4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206" name="Google Shape;206;p4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207" name="Google Shape;207;p41"/>
          <p:cNvSpPr txBox="1"/>
          <p:nvPr>
            <p:ph idx="1" type="body"/>
          </p:nvPr>
        </p:nvSpPr>
        <p:spPr>
          <a:xfrm>
            <a:off x="4953000"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1"/>
          <p:cNvSpPr txBox="1"/>
          <p:nvPr>
            <p:ph idx="2" type="body"/>
          </p:nvPr>
        </p:nvSpPr>
        <p:spPr>
          <a:xfrm>
            <a:off x="7350829"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41"/>
          <p:cNvSpPr txBox="1"/>
          <p:nvPr>
            <p:ph idx="3" type="body"/>
          </p:nvPr>
        </p:nvSpPr>
        <p:spPr>
          <a:xfrm>
            <a:off x="9750023"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1"/>
          <p:cNvSpPr txBox="1"/>
          <p:nvPr>
            <p:ph idx="4" type="body"/>
          </p:nvPr>
        </p:nvSpPr>
        <p:spPr>
          <a:xfrm>
            <a:off x="7350829"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1"/>
          <p:cNvSpPr txBox="1"/>
          <p:nvPr>
            <p:ph idx="5" type="body"/>
          </p:nvPr>
        </p:nvSpPr>
        <p:spPr>
          <a:xfrm>
            <a:off x="4953000"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1"/>
          <p:cNvSpPr txBox="1"/>
          <p:nvPr>
            <p:ph idx="6" type="body"/>
          </p:nvPr>
        </p:nvSpPr>
        <p:spPr>
          <a:xfrm>
            <a:off x="9750023"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41"/>
          <p:cNvSpPr txBox="1"/>
          <p:nvPr>
            <p:ph idx="7" type="body"/>
          </p:nvPr>
        </p:nvSpPr>
        <p:spPr>
          <a:xfrm>
            <a:off x="4953000"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1"/>
          <p:cNvSpPr txBox="1"/>
          <p:nvPr>
            <p:ph idx="8" type="body"/>
          </p:nvPr>
        </p:nvSpPr>
        <p:spPr>
          <a:xfrm>
            <a:off x="7350829"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1"/>
          <p:cNvSpPr txBox="1"/>
          <p:nvPr>
            <p:ph idx="9" type="body"/>
          </p:nvPr>
        </p:nvSpPr>
        <p:spPr>
          <a:xfrm>
            <a:off x="9750023"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41"/>
          <p:cNvSpPr txBox="1"/>
          <p:nvPr>
            <p:ph idx="13" type="body"/>
          </p:nvPr>
        </p:nvSpPr>
        <p:spPr>
          <a:xfrm>
            <a:off x="7350829"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41"/>
          <p:cNvSpPr txBox="1"/>
          <p:nvPr>
            <p:ph idx="14" type="body"/>
          </p:nvPr>
        </p:nvSpPr>
        <p:spPr>
          <a:xfrm>
            <a:off x="4953000"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41"/>
          <p:cNvSpPr txBox="1"/>
          <p:nvPr>
            <p:ph idx="15" type="body"/>
          </p:nvPr>
        </p:nvSpPr>
        <p:spPr>
          <a:xfrm>
            <a:off x="9750023"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27" name="Shape 27"/>
        <p:cNvGrpSpPr/>
        <p:nvPr/>
      </p:nvGrpSpPr>
      <p:grpSpPr>
        <a:xfrm>
          <a:off x="0" y="0"/>
          <a:ext cx="0" cy="0"/>
          <a:chOff x="0" y="0"/>
          <a:chExt cx="0" cy="0"/>
        </a:xfrm>
      </p:grpSpPr>
      <p:sp>
        <p:nvSpPr>
          <p:cNvPr id="28" name="Google Shape;28;p18"/>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1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30" name="Google Shape;30;p1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31" name="Google Shape;31;p1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32" name="Google Shape;32;p18"/>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33" name="Google Shape;33;p18"/>
          <p:cNvSpPr/>
          <p:nvPr/>
        </p:nvSpPr>
        <p:spPr>
          <a:xfrm>
            <a:off x="463169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34" name="Google Shape;34;p18"/>
          <p:cNvSpPr/>
          <p:nvPr/>
        </p:nvSpPr>
        <p:spPr>
          <a:xfrm>
            <a:off x="8602177" y="3264100"/>
            <a:ext cx="405999" cy="405999"/>
          </a:xfrm>
          <a:prstGeom prst="ellipse">
            <a:avLst/>
          </a:prstGeom>
          <a:solidFill>
            <a:srgbClr val="1ED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3</a:t>
            </a:r>
            <a:endParaRPr/>
          </a:p>
        </p:txBody>
      </p:sp>
      <p:sp>
        <p:nvSpPr>
          <p:cNvPr id="35" name="Google Shape;35;p18"/>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38" name="Shape 38"/>
        <p:cNvGrpSpPr/>
        <p:nvPr/>
      </p:nvGrpSpPr>
      <p:grpSpPr>
        <a:xfrm>
          <a:off x="0" y="0"/>
          <a:ext cx="0" cy="0"/>
          <a:chOff x="0" y="0"/>
          <a:chExt cx="0" cy="0"/>
        </a:xfrm>
      </p:grpSpPr>
      <p:sp>
        <p:nvSpPr>
          <p:cNvPr id="39" name="Google Shape;39;p19"/>
          <p:cNvSpPr/>
          <p:nvPr/>
        </p:nvSpPr>
        <p:spPr>
          <a:xfrm>
            <a:off x="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9"/>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1" name="Google Shape;41;p19"/>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42" name="Google Shape;42;p19"/>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1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44" name="Shape 44"/>
        <p:cNvGrpSpPr/>
        <p:nvPr/>
      </p:nvGrpSpPr>
      <p:grpSpPr>
        <a:xfrm>
          <a:off x="0" y="0"/>
          <a:ext cx="0" cy="0"/>
          <a:chOff x="0" y="0"/>
          <a:chExt cx="0" cy="0"/>
        </a:xfrm>
      </p:grpSpPr>
      <p:sp>
        <p:nvSpPr>
          <p:cNvPr id="45" name="Google Shape;45;p20"/>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6" name="Google Shape;46;p2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47" name="Google Shape;47;p2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48" name="Google Shape;48;p2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49" name="Google Shape;49;p20"/>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50" name="Shape 50"/>
        <p:cNvGrpSpPr/>
        <p:nvPr/>
      </p:nvGrpSpPr>
      <p:grpSpPr>
        <a:xfrm>
          <a:off x="0" y="0"/>
          <a:ext cx="0" cy="0"/>
          <a:chOff x="0" y="0"/>
          <a:chExt cx="0" cy="0"/>
        </a:xfrm>
      </p:grpSpPr>
      <p:sp>
        <p:nvSpPr>
          <p:cNvPr id="51" name="Google Shape;51;p21"/>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2" name="Google Shape;52;p2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3" name="Google Shape;53;p2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54" name="Google Shape;54;p2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55" name="Google Shape;55;p21"/>
          <p:cNvSpPr txBox="1"/>
          <p:nvPr>
            <p:ph idx="1" type="subTitle"/>
          </p:nvPr>
        </p:nvSpPr>
        <p:spPr>
          <a:xfrm>
            <a:off x="660800" y="1871281"/>
            <a:ext cx="6458457" cy="418363"/>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21"/>
          <p:cNvSpPr txBox="1"/>
          <p:nvPr>
            <p:ph idx="2" type="body"/>
          </p:nvPr>
        </p:nvSpPr>
        <p:spPr>
          <a:xfrm>
            <a:off x="660400"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1"/>
          <p:cNvSpPr txBox="1"/>
          <p:nvPr>
            <p:ph idx="3" type="body"/>
          </p:nvPr>
        </p:nvSpPr>
        <p:spPr>
          <a:xfrm>
            <a:off x="4631690"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1"/>
          <p:cNvSpPr txBox="1"/>
          <p:nvPr>
            <p:ph idx="4" type="body"/>
          </p:nvPr>
        </p:nvSpPr>
        <p:spPr>
          <a:xfrm>
            <a:off x="8602577"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1"/>
          <p:cNvSpPr txBox="1"/>
          <p:nvPr>
            <p:ph idx="5" type="body"/>
          </p:nvPr>
        </p:nvSpPr>
        <p:spPr>
          <a:xfrm>
            <a:off x="660400"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1"/>
          <p:cNvSpPr txBox="1"/>
          <p:nvPr>
            <p:ph idx="6" type="body"/>
          </p:nvPr>
        </p:nvSpPr>
        <p:spPr>
          <a:xfrm>
            <a:off x="4631690"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1"/>
          <p:cNvSpPr txBox="1"/>
          <p:nvPr>
            <p:ph idx="7" type="body"/>
          </p:nvPr>
        </p:nvSpPr>
        <p:spPr>
          <a:xfrm>
            <a:off x="8602578"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1"/>
          <p:cNvSpPr/>
          <p:nvPr>
            <p:ph idx="8" type="pic"/>
          </p:nvPr>
        </p:nvSpPr>
        <p:spPr>
          <a:xfrm>
            <a:off x="657225" y="2876149"/>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21"/>
          <p:cNvSpPr/>
          <p:nvPr>
            <p:ph idx="9" type="pic"/>
          </p:nvPr>
        </p:nvSpPr>
        <p:spPr>
          <a:xfrm>
            <a:off x="8602577" y="2876149"/>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21"/>
          <p:cNvSpPr/>
          <p:nvPr>
            <p:ph idx="13" type="pic"/>
          </p:nvPr>
        </p:nvSpPr>
        <p:spPr>
          <a:xfrm>
            <a:off x="4631691" y="2878635"/>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65" name="Shape 65"/>
        <p:cNvGrpSpPr/>
        <p:nvPr/>
      </p:nvGrpSpPr>
      <p:grpSpPr>
        <a:xfrm>
          <a:off x="0" y="0"/>
          <a:ext cx="0" cy="0"/>
          <a:chOff x="0" y="0"/>
          <a:chExt cx="0" cy="0"/>
        </a:xfrm>
      </p:grpSpPr>
      <p:sp>
        <p:nvSpPr>
          <p:cNvPr id="66" name="Google Shape;66;p22"/>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 name="Google Shape;67;p2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68" name="Google Shape;68;p2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9" name="Google Shape;69;p2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70" name="Google Shape;70;p22"/>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72" name="Shape 72"/>
        <p:cNvGrpSpPr/>
        <p:nvPr/>
      </p:nvGrpSpPr>
      <p:grpSpPr>
        <a:xfrm>
          <a:off x="0" y="0"/>
          <a:ext cx="0" cy="0"/>
          <a:chOff x="0" y="0"/>
          <a:chExt cx="0" cy="0"/>
        </a:xfrm>
      </p:grpSpPr>
      <p:sp>
        <p:nvSpPr>
          <p:cNvPr id="73" name="Google Shape;73;p23"/>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5" name="Google Shape;75;p2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76" name="Google Shape;76;p2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77" name="Google Shape;77;p23"/>
          <p:cNvPicPr preferRelativeResize="0"/>
          <p:nvPr/>
        </p:nvPicPr>
        <p:blipFill rotWithShape="1">
          <a:blip r:embed="rId3">
            <a:alphaModFix/>
          </a:blip>
          <a:srcRect b="0" l="5170" r="4427" t="0"/>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78" name="Shape 78"/>
        <p:cNvGrpSpPr/>
        <p:nvPr/>
      </p:nvGrpSpPr>
      <p:grpSpPr>
        <a:xfrm>
          <a:off x="0" y="0"/>
          <a:ext cx="0" cy="0"/>
          <a:chOff x="0" y="0"/>
          <a:chExt cx="0" cy="0"/>
        </a:xfrm>
      </p:grpSpPr>
      <p:sp>
        <p:nvSpPr>
          <p:cNvPr id="79" name="Google Shape;79;p24"/>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24"/>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4"/>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2" name="Google Shape;82;p2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83" name="Google Shape;83;p24"/>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000"/>
              <a:buFont typeface="Roboto Slab"/>
              <a:buNone/>
              <a:defRPr b="1" i="0" sz="5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212136"/>
                </a:solidFill>
                <a:latin typeface="Calibri"/>
                <a:ea typeface="Calibri"/>
                <a:cs typeface="Calibri"/>
                <a:sym typeface="Calibri"/>
              </a:defRPr>
            </a:lvl1pPr>
            <a:lvl2pPr indent="0" lvl="1" marL="0" marR="0" rtl="0" algn="r">
              <a:spcBef>
                <a:spcPts val="0"/>
              </a:spcBef>
              <a:buNone/>
              <a:defRPr b="0" i="0" sz="1200" u="none" cap="none" strike="noStrike">
                <a:solidFill>
                  <a:srgbClr val="212136"/>
                </a:solidFill>
                <a:latin typeface="Calibri"/>
                <a:ea typeface="Calibri"/>
                <a:cs typeface="Calibri"/>
                <a:sym typeface="Calibri"/>
              </a:defRPr>
            </a:lvl2pPr>
            <a:lvl3pPr indent="0" lvl="2" marL="0" marR="0" rtl="0" algn="r">
              <a:spcBef>
                <a:spcPts val="0"/>
              </a:spcBef>
              <a:buNone/>
              <a:defRPr b="0" i="0" sz="1200" u="none" cap="none" strike="noStrike">
                <a:solidFill>
                  <a:srgbClr val="212136"/>
                </a:solidFill>
                <a:latin typeface="Calibri"/>
                <a:ea typeface="Calibri"/>
                <a:cs typeface="Calibri"/>
                <a:sym typeface="Calibri"/>
              </a:defRPr>
            </a:lvl3pPr>
            <a:lvl4pPr indent="0" lvl="3" marL="0" marR="0" rtl="0" algn="r">
              <a:spcBef>
                <a:spcPts val="0"/>
              </a:spcBef>
              <a:buNone/>
              <a:defRPr b="0" i="0" sz="1200" u="none" cap="none" strike="noStrike">
                <a:solidFill>
                  <a:srgbClr val="212136"/>
                </a:solidFill>
                <a:latin typeface="Calibri"/>
                <a:ea typeface="Calibri"/>
                <a:cs typeface="Calibri"/>
                <a:sym typeface="Calibri"/>
              </a:defRPr>
            </a:lvl4pPr>
            <a:lvl5pPr indent="0" lvl="4" marL="0" marR="0" rtl="0" algn="r">
              <a:spcBef>
                <a:spcPts val="0"/>
              </a:spcBef>
              <a:buNone/>
              <a:defRPr b="0" i="0" sz="1200" u="none" cap="none" strike="noStrike">
                <a:solidFill>
                  <a:srgbClr val="212136"/>
                </a:solidFill>
                <a:latin typeface="Calibri"/>
                <a:ea typeface="Calibri"/>
                <a:cs typeface="Calibri"/>
                <a:sym typeface="Calibri"/>
              </a:defRPr>
            </a:lvl5pPr>
            <a:lvl6pPr indent="0" lvl="5" marL="0" marR="0" rtl="0" algn="r">
              <a:spcBef>
                <a:spcPts val="0"/>
              </a:spcBef>
              <a:buNone/>
              <a:defRPr b="0" i="0" sz="1200" u="none" cap="none" strike="noStrike">
                <a:solidFill>
                  <a:srgbClr val="212136"/>
                </a:solidFill>
                <a:latin typeface="Calibri"/>
                <a:ea typeface="Calibri"/>
                <a:cs typeface="Calibri"/>
                <a:sym typeface="Calibri"/>
              </a:defRPr>
            </a:lvl6pPr>
            <a:lvl7pPr indent="0" lvl="6" marL="0" marR="0" rtl="0" algn="r">
              <a:spcBef>
                <a:spcPts val="0"/>
              </a:spcBef>
              <a:buNone/>
              <a:defRPr b="0" i="0" sz="1200" u="none" cap="none" strike="noStrike">
                <a:solidFill>
                  <a:srgbClr val="212136"/>
                </a:solidFill>
                <a:latin typeface="Calibri"/>
                <a:ea typeface="Calibri"/>
                <a:cs typeface="Calibri"/>
                <a:sym typeface="Calibri"/>
              </a:defRPr>
            </a:lvl7pPr>
            <a:lvl8pPr indent="0" lvl="7" marL="0" marR="0" rtl="0" algn="r">
              <a:spcBef>
                <a:spcPts val="0"/>
              </a:spcBef>
              <a:buNone/>
              <a:defRPr b="0" i="0" sz="1200" u="none" cap="none" strike="noStrike">
                <a:solidFill>
                  <a:srgbClr val="212136"/>
                </a:solidFill>
                <a:latin typeface="Calibri"/>
                <a:ea typeface="Calibri"/>
                <a:cs typeface="Calibri"/>
                <a:sym typeface="Calibri"/>
              </a:defRPr>
            </a:lvl8pPr>
            <a:lvl9pPr indent="0" lvl="8" marL="0" marR="0" rtl="0" algn="r">
              <a:spcBef>
                <a:spcPts val="0"/>
              </a:spcBef>
              <a:buNone/>
              <a:defRPr b="0" i="0" sz="12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textRoundtripDataId="0"/>
                  </a:ext>
                </a:extLst>
              </a:rPr>
              <a:t>Day 2: Claim and Focus</a:t>
            </a:r>
            <a:endParaRPr/>
          </a:p>
        </p:txBody>
      </p:sp>
      <p:sp>
        <p:nvSpPr>
          <p:cNvPr id="225" name="Google Shape;225;p1"/>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Clr>
                <a:schemeClr val="lt1"/>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0"/>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extLst>
                  <a:ext uri="http://customooxmlschemas.google.com/">
                    <go:slidesCustomData xmlns:go="http://customooxmlschemas.google.com/" textRoundtripDataId="7"/>
                  </a:ext>
                </a:extLst>
              </a:rPr>
              <a:t>Addressing the Demands of the Prompt</a:t>
            </a:r>
            <a:endParaRPr sz="3600"/>
          </a:p>
        </p:txBody>
      </p:sp>
      <p:sp>
        <p:nvSpPr>
          <p:cNvPr id="338" name="Google Shape;338;p10"/>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40000"/>
              </a:lnSpc>
              <a:spcBef>
                <a:spcPts val="0"/>
              </a:spcBef>
              <a:spcAft>
                <a:spcPts val="0"/>
              </a:spcAft>
              <a:buClr>
                <a:srgbClr val="212136"/>
              </a:buClr>
              <a:buSzPts val="2000"/>
              <a:buNone/>
            </a:pPr>
            <a:r>
              <a:rPr lang="en-US" sz="2000">
                <a:latin typeface="Roboto Slab"/>
                <a:ea typeface="Roboto Slab"/>
                <a:cs typeface="Roboto Slab"/>
                <a:sym typeface="Roboto Slab"/>
              </a:rPr>
              <a:t>What programs should schools offer     to improve student experiences  outside traditional academics in preparation for life after graduation? After selecting a proposed program, develop an argument to support your claim. Be sure to use evidence to support your claim.</a:t>
            </a:r>
            <a:endParaRPr/>
          </a:p>
          <a:p>
            <a:pPr indent="0" lvl="0" marL="0" rtl="0" algn="l">
              <a:lnSpc>
                <a:spcPct val="120000"/>
              </a:lnSpc>
              <a:spcBef>
                <a:spcPts val="1000"/>
              </a:spcBef>
              <a:spcAft>
                <a:spcPts val="0"/>
              </a:spcAft>
              <a:buClr>
                <a:srgbClr val="212136"/>
              </a:buClr>
              <a:buSzPts val="1800"/>
              <a:buNone/>
            </a:pPr>
            <a:r>
              <a:t/>
            </a:r>
            <a:endParaRPr b="1" sz="1800"/>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Circle: </a:t>
            </a:r>
            <a:r>
              <a:rPr lang="en-US" sz="1600"/>
              <a:t>What is the main question you must answer?</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Box: </a:t>
            </a:r>
            <a:r>
              <a:rPr lang="en-US" sz="1600"/>
              <a:t>What specifics help the writer narrow the focus of the answer? Are there particular aspects of the topic that must be addressed?</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Underline: </a:t>
            </a:r>
            <a:r>
              <a:rPr lang="en-US" sz="1600"/>
              <a:t>What is the task? </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Asterisk: </a:t>
            </a:r>
            <a:r>
              <a:rPr lang="en-US" sz="1600"/>
              <a:t>What additional criteria for performing the task are presented?</a:t>
            </a:r>
            <a:endParaRPr/>
          </a:p>
        </p:txBody>
      </p:sp>
      <p:sp>
        <p:nvSpPr>
          <p:cNvPr id="339" name="Google Shape;339;p10"/>
          <p:cNvSpPr/>
          <p:nvPr/>
        </p:nvSpPr>
        <p:spPr>
          <a:xfrm>
            <a:off x="9327800" y="975425"/>
            <a:ext cx="1410300" cy="385500"/>
          </a:xfrm>
          <a:prstGeom prst="roundRect">
            <a:avLst>
              <a:gd fmla="val 0" name="adj"/>
            </a:avLst>
          </a:prstGeom>
          <a:noFill/>
          <a:ln cap="flat" cmpd="sng" w="38100">
            <a:solidFill>
              <a:srgbClr val="6C49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0" name="Google Shape;340;p10"/>
          <p:cNvSpPr/>
          <p:nvPr/>
        </p:nvSpPr>
        <p:spPr>
          <a:xfrm>
            <a:off x="4621992" y="975438"/>
            <a:ext cx="4604100" cy="385500"/>
          </a:xfrm>
          <a:prstGeom prst="roundRect">
            <a:avLst>
              <a:gd fmla="val 50000" name="adj"/>
            </a:avLst>
          </a:prstGeom>
          <a:noFill/>
          <a:ln cap="flat" cmpd="sng" w="38100">
            <a:solidFill>
              <a:srgbClr val="6C49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1" name="Google Shape;341;p10"/>
          <p:cNvSpPr/>
          <p:nvPr/>
        </p:nvSpPr>
        <p:spPr>
          <a:xfrm>
            <a:off x="4622000" y="1415400"/>
            <a:ext cx="2611800" cy="361200"/>
          </a:xfrm>
          <a:prstGeom prst="roundRect">
            <a:avLst>
              <a:gd fmla="val 0" name="adj"/>
            </a:avLst>
          </a:prstGeom>
          <a:noFill/>
          <a:ln cap="flat" cmpd="sng" w="38100">
            <a:solidFill>
              <a:srgbClr val="6C49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1"/>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extLst>
                  <a:ext uri="http://customooxmlschemas.google.com/">
                    <go:slidesCustomData xmlns:go="http://customooxmlschemas.google.com/" textRoundtripDataId="8"/>
                  </a:ext>
                </a:extLst>
              </a:rPr>
              <a:t>Addressing the Demands of the Prompt</a:t>
            </a:r>
            <a:endParaRPr sz="3600"/>
          </a:p>
        </p:txBody>
      </p:sp>
      <p:sp>
        <p:nvSpPr>
          <p:cNvPr id="348" name="Google Shape;348;p11"/>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40000"/>
              </a:lnSpc>
              <a:spcBef>
                <a:spcPts val="0"/>
              </a:spcBef>
              <a:spcAft>
                <a:spcPts val="0"/>
              </a:spcAft>
              <a:buClr>
                <a:srgbClr val="212136"/>
              </a:buClr>
              <a:buSzPts val="2000"/>
              <a:buNone/>
            </a:pPr>
            <a:r>
              <a:rPr lang="en-US" sz="2000">
                <a:latin typeface="Roboto Slab"/>
                <a:ea typeface="Roboto Slab"/>
                <a:cs typeface="Roboto Slab"/>
                <a:sym typeface="Roboto Slab"/>
              </a:rPr>
              <a:t>What programs should schools offer     to improve student experiences  outside traditional academics in preparation for life after graduation? After selecting a proposed program, develop an argument to support your claim. Be sure to use </a:t>
            </a:r>
            <a:r>
              <a:rPr lang="en-US" sz="2000">
                <a:solidFill>
                  <a:srgbClr val="6C49A2"/>
                </a:solidFill>
                <a:latin typeface="Roboto Slab"/>
                <a:ea typeface="Roboto Slab"/>
                <a:cs typeface="Roboto Slab"/>
                <a:sym typeface="Roboto Slab"/>
              </a:rPr>
              <a:t>*</a:t>
            </a:r>
            <a:r>
              <a:rPr lang="en-US" sz="2000">
                <a:latin typeface="Roboto Slab"/>
                <a:ea typeface="Roboto Slab"/>
                <a:cs typeface="Roboto Slab"/>
                <a:sym typeface="Roboto Slab"/>
              </a:rPr>
              <a:t>evidence to support your claim.</a:t>
            </a:r>
            <a:r>
              <a:rPr lang="en-US" sz="2000">
                <a:solidFill>
                  <a:srgbClr val="6C49A2"/>
                </a:solidFill>
                <a:latin typeface="Roboto Slab"/>
                <a:ea typeface="Roboto Slab"/>
                <a:cs typeface="Roboto Slab"/>
                <a:sym typeface="Roboto Slab"/>
              </a:rPr>
              <a:t>*</a:t>
            </a:r>
            <a:endParaRPr/>
          </a:p>
          <a:p>
            <a:pPr indent="0" lvl="0" marL="0" rtl="0" algn="l">
              <a:lnSpc>
                <a:spcPct val="120000"/>
              </a:lnSpc>
              <a:spcBef>
                <a:spcPts val="1000"/>
              </a:spcBef>
              <a:spcAft>
                <a:spcPts val="0"/>
              </a:spcAft>
              <a:buClr>
                <a:srgbClr val="212136"/>
              </a:buClr>
              <a:buSzPts val="1800"/>
              <a:buNone/>
            </a:pPr>
            <a:r>
              <a:t/>
            </a:r>
            <a:endParaRPr b="1" sz="1800"/>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Circle: </a:t>
            </a:r>
            <a:r>
              <a:rPr lang="en-US" sz="1600"/>
              <a:t>What is the main question you must answer?</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Box: </a:t>
            </a:r>
            <a:r>
              <a:rPr lang="en-US" sz="1600"/>
              <a:t>What specifics help the writer narrow the focus of the answer? Are there particular aspects of the topic that must be addressed?</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Underline: </a:t>
            </a:r>
            <a:r>
              <a:rPr lang="en-US" sz="1600"/>
              <a:t>What is the task? </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Asterisk: </a:t>
            </a:r>
            <a:r>
              <a:rPr lang="en-US" sz="1600"/>
              <a:t>What additional criteria for performing the task are presented?</a:t>
            </a:r>
            <a:endParaRPr/>
          </a:p>
        </p:txBody>
      </p:sp>
      <p:cxnSp>
        <p:nvCxnSpPr>
          <p:cNvPr id="349" name="Google Shape;349;p11"/>
          <p:cNvCxnSpPr/>
          <p:nvPr/>
        </p:nvCxnSpPr>
        <p:spPr>
          <a:xfrm>
            <a:off x="9150334" y="2215032"/>
            <a:ext cx="1972800" cy="0"/>
          </a:xfrm>
          <a:prstGeom prst="straightConnector1">
            <a:avLst/>
          </a:prstGeom>
          <a:noFill/>
          <a:ln cap="flat" cmpd="sng" w="38100">
            <a:solidFill>
              <a:srgbClr val="6C49A2"/>
            </a:solidFill>
            <a:prstDash val="solid"/>
            <a:miter lim="800000"/>
            <a:headEnd len="sm" w="sm" type="none"/>
            <a:tailEnd len="sm" w="sm" type="none"/>
          </a:ln>
        </p:spPr>
      </p:cxnSp>
      <p:cxnSp>
        <p:nvCxnSpPr>
          <p:cNvPr id="350" name="Google Shape;350;p11"/>
          <p:cNvCxnSpPr/>
          <p:nvPr/>
        </p:nvCxnSpPr>
        <p:spPr>
          <a:xfrm flipH="1" rot="10800000">
            <a:off x="4723763" y="2649594"/>
            <a:ext cx="6700200" cy="1800"/>
          </a:xfrm>
          <a:prstGeom prst="straightConnector1">
            <a:avLst/>
          </a:prstGeom>
          <a:noFill/>
          <a:ln cap="flat" cmpd="sng" w="38100">
            <a:solidFill>
              <a:srgbClr val="6C49A2"/>
            </a:solidFill>
            <a:prstDash val="solid"/>
            <a:miter lim="800000"/>
            <a:headEnd len="sm" w="sm" type="none"/>
            <a:tailEnd len="sm" w="sm" type="none"/>
          </a:ln>
        </p:spPr>
      </p:cxnSp>
      <p:cxnSp>
        <p:nvCxnSpPr>
          <p:cNvPr id="351" name="Google Shape;351;p11"/>
          <p:cNvCxnSpPr/>
          <p:nvPr/>
        </p:nvCxnSpPr>
        <p:spPr>
          <a:xfrm>
            <a:off x="4723784" y="3085982"/>
            <a:ext cx="728400" cy="0"/>
          </a:xfrm>
          <a:prstGeom prst="straightConnector1">
            <a:avLst/>
          </a:prstGeom>
          <a:noFill/>
          <a:ln cap="flat" cmpd="sng" w="38100">
            <a:solidFill>
              <a:srgbClr val="6C49A2"/>
            </a:solidFill>
            <a:prstDash val="solid"/>
            <a:miter lim="800000"/>
            <a:headEnd len="sm" w="sm" type="none"/>
            <a:tailEnd len="sm" w="sm" type="none"/>
          </a:ln>
        </p:spPr>
      </p:cxnSp>
      <p:sp>
        <p:nvSpPr>
          <p:cNvPr id="352" name="Google Shape;352;p11"/>
          <p:cNvSpPr/>
          <p:nvPr/>
        </p:nvSpPr>
        <p:spPr>
          <a:xfrm>
            <a:off x="9327800" y="975425"/>
            <a:ext cx="1410300" cy="385500"/>
          </a:xfrm>
          <a:prstGeom prst="roundRect">
            <a:avLst>
              <a:gd fmla="val 0" name="adj"/>
            </a:avLst>
          </a:prstGeom>
          <a:noFill/>
          <a:ln cap="flat" cmpd="sng" w="38100">
            <a:solidFill>
              <a:srgbClr val="6C49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3" name="Google Shape;353;p11"/>
          <p:cNvSpPr/>
          <p:nvPr/>
        </p:nvSpPr>
        <p:spPr>
          <a:xfrm>
            <a:off x="4621992" y="975438"/>
            <a:ext cx="4604100" cy="385500"/>
          </a:xfrm>
          <a:prstGeom prst="roundRect">
            <a:avLst>
              <a:gd fmla="val 50000" name="adj"/>
            </a:avLst>
          </a:prstGeom>
          <a:noFill/>
          <a:ln cap="flat" cmpd="sng" w="38100">
            <a:solidFill>
              <a:srgbClr val="6C49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4" name="Google Shape;354;p11"/>
          <p:cNvSpPr/>
          <p:nvPr/>
        </p:nvSpPr>
        <p:spPr>
          <a:xfrm>
            <a:off x="4622000" y="1415400"/>
            <a:ext cx="2611800" cy="361200"/>
          </a:xfrm>
          <a:prstGeom prst="roundRect">
            <a:avLst>
              <a:gd fmla="val 0" name="adj"/>
            </a:avLst>
          </a:prstGeom>
          <a:noFill/>
          <a:ln cap="flat" cmpd="sng" w="38100">
            <a:solidFill>
              <a:srgbClr val="6C49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2"/>
          <p:cNvSpPr txBox="1"/>
          <p:nvPr>
            <p:ph idx="1" type="body"/>
          </p:nvPr>
        </p:nvSpPr>
        <p:spPr>
          <a:xfrm>
            <a:off x="660801" y="2722562"/>
            <a:ext cx="2898900" cy="1413000"/>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t>Maintaining Focus</a:t>
            </a:r>
            <a:endParaRPr sz="3600"/>
          </a:p>
        </p:txBody>
      </p:sp>
      <p:sp>
        <p:nvSpPr>
          <p:cNvPr id="361" name="Google Shape;361;p12"/>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6C49A2"/>
              </a:buClr>
              <a:buSzPts val="2200"/>
              <a:buNone/>
            </a:pPr>
            <a:r>
              <a:rPr b="1" lang="en-US">
                <a:solidFill>
                  <a:srgbClr val="6C49A2"/>
                </a:solidFill>
              </a:rPr>
              <a:t>A strong claim makes it easier to stay focused on the purpose of your essay. </a:t>
            </a:r>
            <a:endParaRPr/>
          </a:p>
          <a:p>
            <a:pPr indent="0" lvl="0" marL="0" rtl="0" algn="l">
              <a:lnSpc>
                <a:spcPct val="140000"/>
              </a:lnSpc>
              <a:spcBef>
                <a:spcPts val="1000"/>
              </a:spcBef>
              <a:spcAft>
                <a:spcPts val="0"/>
              </a:spcAft>
              <a:buClr>
                <a:srgbClr val="212136"/>
              </a:buClr>
              <a:buSzPts val="1600"/>
              <a:buNone/>
            </a:pPr>
            <a:r>
              <a:rPr lang="en-US" sz="1600"/>
              <a:t>School districts should offer community education programs in personal finance to help students prepare for life after graduation.</a:t>
            </a:r>
            <a:endParaRPr/>
          </a:p>
          <a:p>
            <a:pPr indent="-342900" lvl="0" marL="342900" rtl="0" algn="l">
              <a:lnSpc>
                <a:spcPct val="140000"/>
              </a:lnSpc>
              <a:spcBef>
                <a:spcPts val="1000"/>
              </a:spcBef>
              <a:spcAft>
                <a:spcPts val="0"/>
              </a:spcAft>
              <a:buClr>
                <a:srgbClr val="212136"/>
              </a:buClr>
              <a:buSzPts val="1600"/>
              <a:buFont typeface="Arial"/>
              <a:buChar char="•"/>
            </a:pPr>
            <a:r>
              <a:rPr b="1" lang="en-US" sz="1600"/>
              <a:t>Reason 1: </a:t>
            </a:r>
            <a:r>
              <a:rPr lang="en-US" sz="1600"/>
              <a:t>First, most students get no financial education while in school, even though they must make important financial decisions early in life. </a:t>
            </a:r>
            <a:endParaRPr/>
          </a:p>
          <a:p>
            <a:pPr indent="-342900" lvl="0" marL="342900" rtl="0" algn="l">
              <a:lnSpc>
                <a:spcPct val="140000"/>
              </a:lnSpc>
              <a:spcBef>
                <a:spcPts val="1000"/>
              </a:spcBef>
              <a:spcAft>
                <a:spcPts val="0"/>
              </a:spcAft>
              <a:buClr>
                <a:srgbClr val="212136"/>
              </a:buClr>
              <a:buSzPts val="1600"/>
              <a:buFont typeface="Arial"/>
              <a:buChar char="•"/>
            </a:pPr>
            <a:r>
              <a:rPr b="1" lang="en-US" sz="1600"/>
              <a:t>Reason 2: </a:t>
            </a:r>
            <a:r>
              <a:rPr lang="en-US" sz="1600"/>
              <a:t>In addition, the good or bad financial decisions students make early in life can have a lasting impact.</a:t>
            </a:r>
            <a:endParaRPr/>
          </a:p>
          <a:p>
            <a:pPr indent="-342900" lvl="0" marL="342900" rtl="0" algn="l">
              <a:lnSpc>
                <a:spcPct val="140000"/>
              </a:lnSpc>
              <a:spcBef>
                <a:spcPts val="1000"/>
              </a:spcBef>
              <a:spcAft>
                <a:spcPts val="0"/>
              </a:spcAft>
              <a:buClr>
                <a:srgbClr val="212136"/>
              </a:buClr>
              <a:buSzPts val="1600"/>
              <a:buFont typeface="Arial"/>
              <a:buChar char="•"/>
            </a:pPr>
            <a:r>
              <a:rPr b="1" lang="en-US" sz="1600"/>
              <a:t>Reason 3: </a:t>
            </a:r>
            <a:r>
              <a:rPr lang="en-US" sz="1600"/>
              <a:t>Most importantly, by offering programs to the community, parents and other community members can benefit as well, broadening the impact and helping students make better financial decisions.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49A2"/>
        </a:solidFill>
      </p:bgPr>
    </p:bg>
    <p:spTree>
      <p:nvGrpSpPr>
        <p:cNvPr id="366" name="Shape 366"/>
        <p:cNvGrpSpPr/>
        <p:nvPr/>
      </p:nvGrpSpPr>
      <p:grpSpPr>
        <a:xfrm>
          <a:off x="0" y="0"/>
          <a:ext cx="0" cy="0"/>
          <a:chOff x="0" y="0"/>
          <a:chExt cx="0" cy="0"/>
        </a:xfrm>
      </p:grpSpPr>
      <p:sp>
        <p:nvSpPr>
          <p:cNvPr id="367" name="Google Shape;367;p13"/>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You do it together.</a:t>
            </a:r>
            <a:endParaRPr/>
          </a:p>
        </p:txBody>
      </p:sp>
      <p:sp>
        <p:nvSpPr>
          <p:cNvPr id="368" name="Google Shape;368;p13"/>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With a partner, analyze a prompt. Then write and evaluate a claim to respond to the prompt.</a:t>
            </a:r>
            <a:endParaRPr/>
          </a:p>
          <a:p>
            <a:pPr indent="0" lvl="0" marL="0" rtl="0" algn="l">
              <a:lnSpc>
                <a:spcPct val="120000"/>
              </a:lnSpc>
              <a:spcBef>
                <a:spcPts val="1000"/>
              </a:spcBef>
              <a:spcAft>
                <a:spcPts val="0"/>
              </a:spcAft>
              <a:buClr>
                <a:schemeClr val="lt1"/>
              </a:buClr>
              <a:buSzPts val="2200"/>
              <a:buNone/>
            </a:pPr>
            <a:r>
              <a:t/>
            </a:r>
            <a:endParaRPr/>
          </a:p>
        </p:txBody>
      </p:sp>
      <p:sp>
        <p:nvSpPr>
          <p:cNvPr id="369" name="Google Shape;369;p13"/>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370" name="Google Shape;370;p13"/>
          <p:cNvPicPr preferRelativeResize="0"/>
          <p:nvPr/>
        </p:nvPicPr>
        <p:blipFill>
          <a:blip r:embed="rId3">
            <a:alphaModFix/>
          </a:blip>
          <a:stretch>
            <a:fillRect/>
          </a:stretch>
        </p:blipFill>
        <p:spPr>
          <a:xfrm>
            <a:off x="6376650" y="255227"/>
            <a:ext cx="5586751" cy="7206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49A2"/>
        </a:solidFill>
      </p:bgPr>
    </p:bg>
    <p:spTree>
      <p:nvGrpSpPr>
        <p:cNvPr id="375" name="Shape 375"/>
        <p:cNvGrpSpPr/>
        <p:nvPr/>
      </p:nvGrpSpPr>
      <p:grpSpPr>
        <a:xfrm>
          <a:off x="0" y="0"/>
          <a:ext cx="0" cy="0"/>
          <a:chOff x="0" y="0"/>
          <a:chExt cx="0" cy="0"/>
        </a:xfrm>
      </p:grpSpPr>
      <p:sp>
        <p:nvSpPr>
          <p:cNvPr id="376" name="Google Shape;376;p14"/>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Independent Application</a:t>
            </a:r>
            <a:endParaRPr/>
          </a:p>
        </p:txBody>
      </p:sp>
      <p:sp>
        <p:nvSpPr>
          <p:cNvPr id="377" name="Google Shape;377;p14"/>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On your own, analyze another prompt. Then write and evaluate a claim to respond to the prompt.</a:t>
            </a:r>
            <a:endParaRPr/>
          </a:p>
          <a:p>
            <a:pPr indent="0" lvl="0" marL="0" rtl="0" algn="l">
              <a:lnSpc>
                <a:spcPct val="120000"/>
              </a:lnSpc>
              <a:spcBef>
                <a:spcPts val="1000"/>
              </a:spcBef>
              <a:spcAft>
                <a:spcPts val="0"/>
              </a:spcAft>
              <a:buClr>
                <a:schemeClr val="lt1"/>
              </a:buClr>
              <a:buSzPts val="2200"/>
              <a:buNone/>
            </a:pPr>
            <a:r>
              <a:t/>
            </a:r>
            <a:endParaRPr/>
          </a:p>
        </p:txBody>
      </p:sp>
      <p:sp>
        <p:nvSpPr>
          <p:cNvPr id="378" name="Google Shape;378;p14"/>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379" name="Google Shape;379;p14"/>
          <p:cNvPicPr preferRelativeResize="0"/>
          <p:nvPr/>
        </p:nvPicPr>
        <p:blipFill>
          <a:blip r:embed="rId3">
            <a:alphaModFix/>
          </a:blip>
          <a:stretch>
            <a:fillRect/>
          </a:stretch>
        </p:blipFill>
        <p:spPr>
          <a:xfrm>
            <a:off x="6376651" y="240828"/>
            <a:ext cx="5586750" cy="72132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49A2"/>
        </a:solidFill>
      </p:bgPr>
    </p:bg>
    <p:spTree>
      <p:nvGrpSpPr>
        <p:cNvPr id="229" name="Shape 229"/>
        <p:cNvGrpSpPr/>
        <p:nvPr/>
      </p:nvGrpSpPr>
      <p:grpSpPr>
        <a:xfrm>
          <a:off x="0" y="0"/>
          <a:ext cx="0" cy="0"/>
          <a:chOff x="0" y="0"/>
          <a:chExt cx="0" cy="0"/>
        </a:xfrm>
      </p:grpSpPr>
      <p:sp>
        <p:nvSpPr>
          <p:cNvPr id="230" name="Google Shape;230;p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Entry Ticket</a:t>
            </a:r>
            <a:endParaRPr/>
          </a:p>
        </p:txBody>
      </p:sp>
      <p:sp>
        <p:nvSpPr>
          <p:cNvPr id="231" name="Google Shape;231;p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What do you already know about claims? </a:t>
            </a:r>
            <a:r>
              <a:rPr lang="en-US">
                <a:extLst>
                  <a:ext uri="http://customooxmlschemas.google.com/">
                    <go:slidesCustomData xmlns:go="http://customooxmlschemas.google.com/" textRoundtripDataId="1"/>
                  </a:ext>
                </a:extLst>
              </a:rPr>
              <a:t>Identify </a:t>
            </a:r>
            <a:r>
              <a:rPr lang="en-US"/>
              <a:t>whether claims are arguable, clear, and specific.</a:t>
            </a:r>
            <a:endParaRPr/>
          </a:p>
          <a:p>
            <a:pPr indent="0" lvl="0" marL="0" rtl="0" algn="l">
              <a:lnSpc>
                <a:spcPct val="120000"/>
              </a:lnSpc>
              <a:spcBef>
                <a:spcPts val="1000"/>
              </a:spcBef>
              <a:spcAft>
                <a:spcPts val="0"/>
              </a:spcAft>
              <a:buClr>
                <a:schemeClr val="lt1"/>
              </a:buClr>
              <a:buSzPts val="2200"/>
              <a:buNone/>
            </a:pPr>
            <a:r>
              <a:t/>
            </a:r>
            <a:endParaRPr/>
          </a:p>
        </p:txBody>
      </p:sp>
      <p:sp>
        <p:nvSpPr>
          <p:cNvPr id="232" name="Google Shape;232;p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233" name="Google Shape;233;p2"/>
          <p:cNvPicPr preferRelativeResize="0"/>
          <p:nvPr/>
        </p:nvPicPr>
        <p:blipFill>
          <a:blip r:embed="rId3">
            <a:alphaModFix/>
          </a:blip>
          <a:stretch>
            <a:fillRect/>
          </a:stretch>
        </p:blipFill>
        <p:spPr>
          <a:xfrm>
            <a:off x="6376650" y="251027"/>
            <a:ext cx="5586751" cy="7206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40" name="Google Shape;240;p3"/>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2000"/>
              <a:buNone/>
            </a:pPr>
            <a:r>
              <a:rPr lang="en-US"/>
              <a:t>what a claim is</a:t>
            </a:r>
            <a:endParaRPr/>
          </a:p>
          <a:p>
            <a:pPr indent="0" lvl="0" marL="0" rtl="0" algn="l">
              <a:lnSpc>
                <a:spcPct val="120000"/>
              </a:lnSpc>
              <a:spcBef>
                <a:spcPts val="0"/>
              </a:spcBef>
              <a:spcAft>
                <a:spcPts val="0"/>
              </a:spcAft>
              <a:buClr>
                <a:schemeClr val="dk1"/>
              </a:buClr>
              <a:buSzPts val="2000"/>
              <a:buNone/>
            </a:pPr>
            <a:r>
              <a:t/>
            </a:r>
            <a:endParaRPr/>
          </a:p>
        </p:txBody>
      </p:sp>
      <p:sp>
        <p:nvSpPr>
          <p:cNvPr id="241" name="Google Shape;241;p3"/>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2000"/>
              <a:buNone/>
            </a:pPr>
            <a:r>
              <a:rPr lang="en-US"/>
              <a:t>what makes a good claim</a:t>
            </a:r>
            <a:endParaRPr/>
          </a:p>
          <a:p>
            <a:pPr indent="0" lvl="0" marL="0" rtl="0" algn="l">
              <a:lnSpc>
                <a:spcPct val="120000"/>
              </a:lnSpc>
              <a:spcBef>
                <a:spcPts val="0"/>
              </a:spcBef>
              <a:spcAft>
                <a:spcPts val="0"/>
              </a:spcAft>
              <a:buClr>
                <a:schemeClr val="dk1"/>
              </a:buClr>
              <a:buSzPts val="2000"/>
              <a:buNone/>
            </a:pPr>
            <a:r>
              <a:t/>
            </a:r>
            <a:endParaRPr/>
          </a:p>
        </p:txBody>
      </p:sp>
      <p:sp>
        <p:nvSpPr>
          <p:cNvPr id="242" name="Google Shape;242;p3"/>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2000"/>
              <a:buNone/>
            </a:pPr>
            <a:r>
              <a:rPr lang="en-US"/>
              <a:t>how a good claim addresses the needs of the writing prompt</a:t>
            </a:r>
            <a:endParaRPr/>
          </a:p>
          <a:p>
            <a:pPr indent="0" lvl="0" marL="0" rtl="0" algn="l">
              <a:lnSpc>
                <a:spcPct val="120000"/>
              </a:lnSpc>
              <a:spcBef>
                <a:spcPts val="0"/>
              </a:spcBef>
              <a:spcAft>
                <a:spcPts val="0"/>
              </a:spcAft>
              <a:buClr>
                <a:schemeClr val="dk1"/>
              </a:buClr>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FFFFFF"/>
              </a:buClr>
              <a:buSzPts val="5000"/>
              <a:buFont typeface="Roboto"/>
              <a:buNone/>
            </a:pPr>
            <a:r>
              <a:rPr lang="en-US">
                <a:solidFill>
                  <a:srgbClr val="FFFFFF"/>
                </a:solidFill>
              </a:rPr>
              <a:t>What is a claim?</a:t>
            </a:r>
            <a:endParaRPr/>
          </a:p>
        </p:txBody>
      </p:sp>
      <p:sp>
        <p:nvSpPr>
          <p:cNvPr id="249" name="Google Shape;249;p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15000"/>
              </a:lnSpc>
              <a:spcBef>
                <a:spcPts val="0"/>
              </a:spcBef>
              <a:spcAft>
                <a:spcPts val="0"/>
              </a:spcAft>
              <a:buClr>
                <a:srgbClr val="212136"/>
              </a:buClr>
              <a:buSzPts val="1200"/>
              <a:buNone/>
            </a:pPr>
            <a:r>
              <a:rPr lang="en-US"/>
              <a:t>Your </a:t>
            </a:r>
            <a:r>
              <a:rPr b="1" lang="en-US"/>
              <a:t>claim</a:t>
            </a:r>
            <a:r>
              <a:rPr lang="en-US"/>
              <a:t> is your position on an issue. When you make an argument, you’re trying to convince readers to accept your claim.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10000"/>
              </a:lnSpc>
              <a:spcBef>
                <a:spcPts val="0"/>
              </a:spcBef>
              <a:spcAft>
                <a:spcPts val="0"/>
              </a:spcAft>
              <a:buClr>
                <a:srgbClr val="212136"/>
              </a:buClr>
              <a:buSzPts val="2800"/>
              <a:buNone/>
            </a:pPr>
            <a:r>
              <a:rPr lang="en-US" sz="2800"/>
              <a:t>The rest of your argument should be focused on supporting your claim.</a:t>
            </a:r>
            <a:endParaRPr sz="2800"/>
          </a:p>
        </p:txBody>
      </p:sp>
      <p:pic>
        <p:nvPicPr>
          <p:cNvPr id="256" name="Google Shape;256;p5"/>
          <p:cNvPicPr preferRelativeResize="0"/>
          <p:nvPr/>
        </p:nvPicPr>
        <p:blipFill rotWithShape="1">
          <a:blip r:embed="rId3">
            <a:alphaModFix/>
          </a:blip>
          <a:srcRect b="0" l="1047" r="1056" t="0"/>
          <a:stretch/>
        </p:blipFill>
        <p:spPr>
          <a:xfrm>
            <a:off x="7854969" y="785690"/>
            <a:ext cx="447592" cy="457200"/>
          </a:xfrm>
          <a:prstGeom prst="rect">
            <a:avLst/>
          </a:prstGeom>
          <a:noFill/>
          <a:ln>
            <a:noFill/>
          </a:ln>
        </p:spPr>
      </p:pic>
      <p:pic>
        <p:nvPicPr>
          <p:cNvPr id="257" name="Google Shape;257;p5"/>
          <p:cNvPicPr preferRelativeResize="0"/>
          <p:nvPr/>
        </p:nvPicPr>
        <p:blipFill rotWithShape="1">
          <a:blip r:embed="rId4">
            <a:alphaModFix/>
          </a:blip>
          <a:srcRect b="0" l="1047" r="1056" t="0"/>
          <a:stretch/>
        </p:blipFill>
        <p:spPr>
          <a:xfrm>
            <a:off x="7874732" y="2014016"/>
            <a:ext cx="447592" cy="457200"/>
          </a:xfrm>
          <a:prstGeom prst="rect">
            <a:avLst/>
          </a:prstGeom>
          <a:noFill/>
          <a:ln>
            <a:noFill/>
          </a:ln>
        </p:spPr>
      </p:pic>
      <p:pic>
        <p:nvPicPr>
          <p:cNvPr id="258" name="Google Shape;258;p5"/>
          <p:cNvPicPr preferRelativeResize="0"/>
          <p:nvPr/>
        </p:nvPicPr>
        <p:blipFill rotWithShape="1">
          <a:blip r:embed="rId5">
            <a:alphaModFix/>
          </a:blip>
          <a:srcRect b="0" l="1047" r="1056" t="0"/>
          <a:stretch/>
        </p:blipFill>
        <p:spPr>
          <a:xfrm>
            <a:off x="9250132" y="2014016"/>
            <a:ext cx="447592" cy="457200"/>
          </a:xfrm>
          <a:prstGeom prst="rect">
            <a:avLst/>
          </a:prstGeom>
          <a:noFill/>
          <a:ln>
            <a:noFill/>
          </a:ln>
        </p:spPr>
      </p:pic>
      <p:pic>
        <p:nvPicPr>
          <p:cNvPr id="259" name="Google Shape;259;p5"/>
          <p:cNvPicPr preferRelativeResize="0"/>
          <p:nvPr/>
        </p:nvPicPr>
        <p:blipFill rotWithShape="1">
          <a:blip r:embed="rId5">
            <a:alphaModFix/>
          </a:blip>
          <a:srcRect b="0" l="1047" r="1056" t="0"/>
          <a:stretch/>
        </p:blipFill>
        <p:spPr>
          <a:xfrm>
            <a:off x="6527423" y="2014016"/>
            <a:ext cx="447592" cy="457200"/>
          </a:xfrm>
          <a:prstGeom prst="rect">
            <a:avLst/>
          </a:prstGeom>
          <a:noFill/>
          <a:ln>
            <a:noFill/>
          </a:ln>
        </p:spPr>
      </p:pic>
      <p:sp>
        <p:nvSpPr>
          <p:cNvPr id="260" name="Google Shape;260;p5"/>
          <p:cNvSpPr txBox="1"/>
          <p:nvPr/>
        </p:nvSpPr>
        <p:spPr>
          <a:xfrm>
            <a:off x="7069962" y="1295400"/>
            <a:ext cx="201760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200" u="none" cap="none" strike="noStrike">
                <a:solidFill>
                  <a:srgbClr val="212136"/>
                </a:solidFill>
                <a:latin typeface="Roboto"/>
                <a:ea typeface="Roboto"/>
                <a:cs typeface="Roboto"/>
                <a:sym typeface="Roboto"/>
              </a:rPr>
              <a:t>Summary and Claim</a:t>
            </a:r>
            <a:endParaRPr/>
          </a:p>
        </p:txBody>
      </p:sp>
      <p:sp>
        <p:nvSpPr>
          <p:cNvPr id="261" name="Google Shape;261;p5"/>
          <p:cNvSpPr txBox="1"/>
          <p:nvPr/>
        </p:nvSpPr>
        <p:spPr>
          <a:xfrm>
            <a:off x="6449417" y="2468290"/>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62" name="Google Shape;262;p5"/>
          <p:cNvSpPr txBox="1"/>
          <p:nvPr/>
        </p:nvSpPr>
        <p:spPr>
          <a:xfrm>
            <a:off x="7767876" y="2469737"/>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63" name="Google Shape;263;p5"/>
          <p:cNvSpPr txBox="1"/>
          <p:nvPr/>
        </p:nvSpPr>
        <p:spPr>
          <a:xfrm>
            <a:off x="9087568" y="2468291"/>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64" name="Google Shape;264;p5"/>
          <p:cNvSpPr txBox="1"/>
          <p:nvPr/>
        </p:nvSpPr>
        <p:spPr>
          <a:xfrm>
            <a:off x="7091283" y="5710740"/>
            <a:ext cx="2017606"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200" u="none" cap="none" strike="noStrike">
                <a:solidFill>
                  <a:srgbClr val="212136"/>
                </a:solidFill>
                <a:latin typeface="Roboto"/>
                <a:ea typeface="Roboto"/>
                <a:cs typeface="Roboto"/>
                <a:sym typeface="Roboto"/>
              </a:rPr>
              <a:t>Conclusion</a:t>
            </a:r>
            <a:endParaRPr/>
          </a:p>
        </p:txBody>
      </p:sp>
      <p:sp>
        <p:nvSpPr>
          <p:cNvPr id="265" name="Google Shape;265;p5"/>
          <p:cNvSpPr/>
          <p:nvPr/>
        </p:nvSpPr>
        <p:spPr>
          <a:xfrm>
            <a:off x="6096000" y="1802511"/>
            <a:ext cx="4016414" cy="1066800"/>
          </a:xfrm>
          <a:prstGeom prst="roundRect">
            <a:avLst>
              <a:gd fmla="val 4338"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6" name="Google Shape;266;p5"/>
          <p:cNvPicPr preferRelativeResize="0"/>
          <p:nvPr/>
        </p:nvPicPr>
        <p:blipFill rotWithShape="1">
          <a:blip r:embed="rId4">
            <a:alphaModFix/>
          </a:blip>
          <a:srcRect b="0" l="1047" r="1056" t="0"/>
          <a:stretch/>
        </p:blipFill>
        <p:spPr>
          <a:xfrm>
            <a:off x="7874732" y="3191462"/>
            <a:ext cx="447592" cy="457200"/>
          </a:xfrm>
          <a:prstGeom prst="rect">
            <a:avLst/>
          </a:prstGeom>
          <a:noFill/>
          <a:ln>
            <a:noFill/>
          </a:ln>
        </p:spPr>
      </p:pic>
      <p:pic>
        <p:nvPicPr>
          <p:cNvPr id="267" name="Google Shape;267;p5"/>
          <p:cNvPicPr preferRelativeResize="0"/>
          <p:nvPr/>
        </p:nvPicPr>
        <p:blipFill rotWithShape="1">
          <a:blip r:embed="rId5">
            <a:alphaModFix/>
          </a:blip>
          <a:srcRect b="0" l="1047" r="1056" t="0"/>
          <a:stretch/>
        </p:blipFill>
        <p:spPr>
          <a:xfrm>
            <a:off x="9250132" y="3191462"/>
            <a:ext cx="447592" cy="457200"/>
          </a:xfrm>
          <a:prstGeom prst="rect">
            <a:avLst/>
          </a:prstGeom>
          <a:noFill/>
          <a:ln>
            <a:noFill/>
          </a:ln>
        </p:spPr>
      </p:pic>
      <p:pic>
        <p:nvPicPr>
          <p:cNvPr id="268" name="Google Shape;268;p5"/>
          <p:cNvPicPr preferRelativeResize="0"/>
          <p:nvPr/>
        </p:nvPicPr>
        <p:blipFill rotWithShape="1">
          <a:blip r:embed="rId5">
            <a:alphaModFix/>
          </a:blip>
          <a:srcRect b="0" l="1047" r="1056" t="0"/>
          <a:stretch/>
        </p:blipFill>
        <p:spPr>
          <a:xfrm>
            <a:off x="6527423" y="3191462"/>
            <a:ext cx="447592" cy="457200"/>
          </a:xfrm>
          <a:prstGeom prst="rect">
            <a:avLst/>
          </a:prstGeom>
          <a:noFill/>
          <a:ln>
            <a:noFill/>
          </a:ln>
        </p:spPr>
      </p:pic>
      <p:sp>
        <p:nvSpPr>
          <p:cNvPr id="269" name="Google Shape;269;p5"/>
          <p:cNvSpPr txBox="1"/>
          <p:nvPr/>
        </p:nvSpPr>
        <p:spPr>
          <a:xfrm>
            <a:off x="6449417" y="3645736"/>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70" name="Google Shape;270;p5"/>
          <p:cNvSpPr txBox="1"/>
          <p:nvPr/>
        </p:nvSpPr>
        <p:spPr>
          <a:xfrm>
            <a:off x="7767876" y="3647183"/>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71" name="Google Shape;271;p5"/>
          <p:cNvSpPr txBox="1"/>
          <p:nvPr/>
        </p:nvSpPr>
        <p:spPr>
          <a:xfrm>
            <a:off x="9087568" y="3645737"/>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72" name="Google Shape;272;p5"/>
          <p:cNvSpPr/>
          <p:nvPr/>
        </p:nvSpPr>
        <p:spPr>
          <a:xfrm>
            <a:off x="6096000" y="2979957"/>
            <a:ext cx="4016414" cy="1066800"/>
          </a:xfrm>
          <a:prstGeom prst="roundRect">
            <a:avLst>
              <a:gd fmla="val 4925"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3" name="Google Shape;273;p5"/>
          <p:cNvPicPr preferRelativeResize="0"/>
          <p:nvPr/>
        </p:nvPicPr>
        <p:blipFill rotWithShape="1">
          <a:blip r:embed="rId4">
            <a:alphaModFix/>
          </a:blip>
          <a:srcRect b="0" l="1047" r="1056" t="0"/>
          <a:stretch/>
        </p:blipFill>
        <p:spPr>
          <a:xfrm>
            <a:off x="7874732" y="4375171"/>
            <a:ext cx="447592" cy="457200"/>
          </a:xfrm>
          <a:prstGeom prst="rect">
            <a:avLst/>
          </a:prstGeom>
          <a:noFill/>
          <a:ln>
            <a:noFill/>
          </a:ln>
        </p:spPr>
      </p:pic>
      <p:pic>
        <p:nvPicPr>
          <p:cNvPr id="274" name="Google Shape;274;p5"/>
          <p:cNvPicPr preferRelativeResize="0"/>
          <p:nvPr/>
        </p:nvPicPr>
        <p:blipFill rotWithShape="1">
          <a:blip r:embed="rId5">
            <a:alphaModFix/>
          </a:blip>
          <a:srcRect b="0" l="1047" r="1056" t="0"/>
          <a:stretch/>
        </p:blipFill>
        <p:spPr>
          <a:xfrm>
            <a:off x="9250132" y="4375171"/>
            <a:ext cx="447592" cy="457200"/>
          </a:xfrm>
          <a:prstGeom prst="rect">
            <a:avLst/>
          </a:prstGeom>
          <a:noFill/>
          <a:ln>
            <a:noFill/>
          </a:ln>
        </p:spPr>
      </p:pic>
      <p:pic>
        <p:nvPicPr>
          <p:cNvPr id="275" name="Google Shape;275;p5"/>
          <p:cNvPicPr preferRelativeResize="0"/>
          <p:nvPr/>
        </p:nvPicPr>
        <p:blipFill rotWithShape="1">
          <a:blip r:embed="rId5">
            <a:alphaModFix/>
          </a:blip>
          <a:srcRect b="0" l="1047" r="1056" t="0"/>
          <a:stretch/>
        </p:blipFill>
        <p:spPr>
          <a:xfrm>
            <a:off x="6527423" y="4375171"/>
            <a:ext cx="447592" cy="457200"/>
          </a:xfrm>
          <a:prstGeom prst="rect">
            <a:avLst/>
          </a:prstGeom>
          <a:noFill/>
          <a:ln>
            <a:noFill/>
          </a:ln>
        </p:spPr>
      </p:pic>
      <p:sp>
        <p:nvSpPr>
          <p:cNvPr id="276" name="Google Shape;276;p5"/>
          <p:cNvSpPr txBox="1"/>
          <p:nvPr/>
        </p:nvSpPr>
        <p:spPr>
          <a:xfrm>
            <a:off x="6449417" y="4829445"/>
            <a:ext cx="606842"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a:t>
            </a:r>
            <a:endParaRPr/>
          </a:p>
        </p:txBody>
      </p:sp>
      <p:sp>
        <p:nvSpPr>
          <p:cNvPr id="277" name="Google Shape;277;p5"/>
          <p:cNvSpPr txBox="1"/>
          <p:nvPr/>
        </p:nvSpPr>
        <p:spPr>
          <a:xfrm>
            <a:off x="7767876" y="4830892"/>
            <a:ext cx="661304"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Evidence</a:t>
            </a:r>
            <a:endParaRPr/>
          </a:p>
        </p:txBody>
      </p:sp>
      <p:sp>
        <p:nvSpPr>
          <p:cNvPr id="278" name="Google Shape;278;p5"/>
          <p:cNvSpPr txBox="1"/>
          <p:nvPr/>
        </p:nvSpPr>
        <p:spPr>
          <a:xfrm>
            <a:off x="9087568" y="4829446"/>
            <a:ext cx="753651" cy="246221"/>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en-US" sz="1000" u="none" cap="none" strike="noStrike">
                <a:solidFill>
                  <a:srgbClr val="212136"/>
                </a:solidFill>
                <a:latin typeface="Roboto"/>
                <a:ea typeface="Roboto"/>
                <a:cs typeface="Roboto"/>
                <a:sym typeface="Roboto"/>
              </a:rPr>
              <a:t>Reasoning</a:t>
            </a:r>
            <a:endParaRPr/>
          </a:p>
        </p:txBody>
      </p:sp>
      <p:sp>
        <p:nvSpPr>
          <p:cNvPr id="279" name="Google Shape;279;p5"/>
          <p:cNvSpPr/>
          <p:nvPr/>
        </p:nvSpPr>
        <p:spPr>
          <a:xfrm>
            <a:off x="6096000" y="4163666"/>
            <a:ext cx="4016414" cy="1066800"/>
          </a:xfrm>
          <a:prstGeom prst="roundRect">
            <a:avLst>
              <a:gd fmla="val 4925" name="adj"/>
            </a:avLst>
          </a:prstGeom>
          <a:noFill/>
          <a:ln cap="flat" cmpd="sng" w="12700">
            <a:solidFill>
              <a:srgbClr val="CED4D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80" name="Google Shape;280;p5"/>
          <p:cNvCxnSpPr>
            <a:stCxn id="281" idx="4"/>
            <a:endCxn id="282" idx="0"/>
          </p:cNvCxnSpPr>
          <p:nvPr/>
        </p:nvCxnSpPr>
        <p:spPr>
          <a:xfrm>
            <a:off x="5634368" y="1058690"/>
            <a:ext cx="0" cy="4730700"/>
          </a:xfrm>
          <a:prstGeom prst="straightConnector1">
            <a:avLst/>
          </a:prstGeom>
          <a:noFill/>
          <a:ln cap="flat" cmpd="sng" w="9525">
            <a:solidFill>
              <a:srgbClr val="C6CCD1"/>
            </a:solidFill>
            <a:prstDash val="solid"/>
            <a:round/>
            <a:headEnd len="sm" w="sm" type="none"/>
            <a:tailEnd len="sm" w="sm" type="none"/>
          </a:ln>
        </p:spPr>
      </p:cxnSp>
      <p:sp>
        <p:nvSpPr>
          <p:cNvPr id="283" name="Google Shape;283;p5"/>
          <p:cNvSpPr/>
          <p:nvPr/>
        </p:nvSpPr>
        <p:spPr>
          <a:xfrm>
            <a:off x="5589968" y="3506225"/>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5"/>
          <p:cNvSpPr/>
          <p:nvPr/>
        </p:nvSpPr>
        <p:spPr>
          <a:xfrm>
            <a:off x="5589968" y="969890"/>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
          <p:cNvSpPr/>
          <p:nvPr/>
        </p:nvSpPr>
        <p:spPr>
          <a:xfrm>
            <a:off x="5589968" y="5789450"/>
            <a:ext cx="88800" cy="88800"/>
          </a:xfrm>
          <a:prstGeom prst="ellipse">
            <a:avLst/>
          </a:prstGeom>
          <a:solidFill>
            <a:schemeClr val="l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4" name="Google Shape;284;p5"/>
          <p:cNvCxnSpPr>
            <a:endCxn id="281" idx="6"/>
          </p:cNvCxnSpPr>
          <p:nvPr/>
        </p:nvCxnSpPr>
        <p:spPr>
          <a:xfrm rot="10800000">
            <a:off x="5678768" y="1014290"/>
            <a:ext cx="1768800" cy="0"/>
          </a:xfrm>
          <a:prstGeom prst="straightConnector1">
            <a:avLst/>
          </a:prstGeom>
          <a:noFill/>
          <a:ln cap="flat" cmpd="sng" w="9525">
            <a:solidFill>
              <a:srgbClr val="C6CCD1"/>
            </a:solidFill>
            <a:prstDash val="solid"/>
            <a:round/>
            <a:headEnd len="sm" w="sm" type="none"/>
            <a:tailEnd len="sm" w="sm" type="none"/>
          </a:ln>
        </p:spPr>
      </p:cxnSp>
      <p:cxnSp>
        <p:nvCxnSpPr>
          <p:cNvPr id="285" name="Google Shape;285;p5"/>
          <p:cNvCxnSpPr/>
          <p:nvPr/>
        </p:nvCxnSpPr>
        <p:spPr>
          <a:xfrm rot="10800000">
            <a:off x="5678769" y="5836925"/>
            <a:ext cx="1672688" cy="0"/>
          </a:xfrm>
          <a:prstGeom prst="straightConnector1">
            <a:avLst/>
          </a:prstGeom>
          <a:noFill/>
          <a:ln cap="flat" cmpd="sng" w="9525">
            <a:solidFill>
              <a:srgbClr val="C6CCD1"/>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type="title"/>
          </p:nvPr>
        </p:nvSpPr>
        <p:spPr>
          <a:xfrm>
            <a:off x="660800" y="792040"/>
            <a:ext cx="8137512" cy="938789"/>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What makes a strong claim?</a:t>
            </a:r>
            <a:endParaRPr/>
          </a:p>
        </p:txBody>
      </p:sp>
      <p:sp>
        <p:nvSpPr>
          <p:cNvPr id="292" name="Google Shape;292;p6"/>
          <p:cNvSpPr txBox="1"/>
          <p:nvPr>
            <p:ph idx="1" type="subTitle"/>
          </p:nvPr>
        </p:nvSpPr>
        <p:spPr>
          <a:xfrm>
            <a:off x="660800" y="1871281"/>
            <a:ext cx="6458457" cy="418363"/>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A strong claim is…</a:t>
            </a:r>
            <a:endParaRPr/>
          </a:p>
        </p:txBody>
      </p:sp>
      <p:sp>
        <p:nvSpPr>
          <p:cNvPr id="293" name="Google Shape;293;p6"/>
          <p:cNvSpPr txBox="1"/>
          <p:nvPr>
            <p:ph idx="2" type="body"/>
          </p:nvPr>
        </p:nvSpPr>
        <p:spPr>
          <a:xfrm>
            <a:off x="660400"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Clear</a:t>
            </a:r>
            <a:endParaRPr/>
          </a:p>
        </p:txBody>
      </p:sp>
      <p:sp>
        <p:nvSpPr>
          <p:cNvPr id="294" name="Google Shape;294;p6"/>
          <p:cNvSpPr txBox="1"/>
          <p:nvPr>
            <p:ph idx="3" type="body"/>
          </p:nvPr>
        </p:nvSpPr>
        <p:spPr>
          <a:xfrm>
            <a:off x="4631690"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Arguable</a:t>
            </a:r>
            <a:endParaRPr/>
          </a:p>
        </p:txBody>
      </p:sp>
      <p:sp>
        <p:nvSpPr>
          <p:cNvPr id="295" name="Google Shape;295;p6"/>
          <p:cNvSpPr txBox="1"/>
          <p:nvPr>
            <p:ph idx="4" type="body"/>
          </p:nvPr>
        </p:nvSpPr>
        <p:spPr>
          <a:xfrm>
            <a:off x="8602577"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Specific</a:t>
            </a:r>
            <a:endParaRPr/>
          </a:p>
        </p:txBody>
      </p:sp>
      <p:sp>
        <p:nvSpPr>
          <p:cNvPr id="296" name="Google Shape;296;p6"/>
          <p:cNvSpPr txBox="1"/>
          <p:nvPr>
            <p:ph idx="5" type="body"/>
          </p:nvPr>
        </p:nvSpPr>
        <p:spPr>
          <a:xfrm>
            <a:off x="660400" y="3899840"/>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600"/>
              <a:buNone/>
            </a:pPr>
            <a:r>
              <a:rPr lang="en-US"/>
              <a:t>It states your point of view clearly.</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extLst>
                  <a:ext uri="http://customooxmlschemas.google.com/">
                    <go:slidesCustomData xmlns:go="http://customooxmlschemas.google.com/" textRoundtripDataId="2"/>
                  </a:ext>
                </a:extLst>
              </a:rPr>
              <a:t>The city should consider a small tax on plastic shopping bags to reduce the number of bags that enter the environment.</a:t>
            </a:r>
            <a:endParaRPr/>
          </a:p>
          <a:p>
            <a:pPr indent="0" lvl="0" marL="0" rtl="0" algn="l">
              <a:lnSpc>
                <a:spcPct val="120000"/>
              </a:lnSpc>
              <a:spcBef>
                <a:spcPts val="1200"/>
              </a:spcBef>
              <a:spcAft>
                <a:spcPts val="0"/>
              </a:spcAft>
              <a:buClr>
                <a:schemeClr val="dk1"/>
              </a:buClr>
              <a:buSzPts val="1600"/>
              <a:buNone/>
            </a:pPr>
            <a:r>
              <a:t/>
            </a:r>
            <a:endParaRPr/>
          </a:p>
        </p:txBody>
      </p:sp>
      <p:sp>
        <p:nvSpPr>
          <p:cNvPr id="297" name="Google Shape;297;p6"/>
          <p:cNvSpPr txBox="1"/>
          <p:nvPr>
            <p:ph idx="6" type="body"/>
          </p:nvPr>
        </p:nvSpPr>
        <p:spPr>
          <a:xfrm>
            <a:off x="4631690" y="3899840"/>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600"/>
              <a:buNone/>
            </a:pPr>
            <a:r>
              <a:rPr lang="en-US"/>
              <a:t>It is debatable. A reasonable person could disagree.</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rPr>
              <a:t>Crossing guards are the best solution for controlling traffic outside of school.</a:t>
            </a:r>
            <a:endParaRPr/>
          </a:p>
          <a:p>
            <a:pPr indent="0" lvl="0" marL="0" rtl="0" algn="l">
              <a:lnSpc>
                <a:spcPct val="120000"/>
              </a:lnSpc>
              <a:spcBef>
                <a:spcPts val="1200"/>
              </a:spcBef>
              <a:spcAft>
                <a:spcPts val="0"/>
              </a:spcAft>
              <a:buClr>
                <a:schemeClr val="dk1"/>
              </a:buClr>
              <a:buSzPts val="1600"/>
              <a:buNone/>
            </a:pPr>
            <a:r>
              <a:t/>
            </a:r>
            <a:endParaRPr/>
          </a:p>
        </p:txBody>
      </p:sp>
      <p:sp>
        <p:nvSpPr>
          <p:cNvPr id="298" name="Google Shape;298;p6"/>
          <p:cNvSpPr txBox="1"/>
          <p:nvPr>
            <p:ph idx="7" type="body"/>
          </p:nvPr>
        </p:nvSpPr>
        <p:spPr>
          <a:xfrm>
            <a:off x="8602578" y="3899840"/>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600"/>
              <a:buNone/>
            </a:pPr>
            <a:r>
              <a:rPr lang="en-US"/>
              <a:t>It provides a specific idea the author will prove.</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rPr>
              <a:t>The school should create an annual award to recognize outstanding student volunteers.</a:t>
            </a:r>
            <a:endParaRPr/>
          </a:p>
          <a:p>
            <a:pPr indent="0" lvl="0" marL="0" rtl="0" algn="l">
              <a:lnSpc>
                <a:spcPct val="120000"/>
              </a:lnSpc>
              <a:spcBef>
                <a:spcPts val="1200"/>
              </a:spcBef>
              <a:spcAft>
                <a:spcPts val="0"/>
              </a:spcAft>
              <a:buClr>
                <a:schemeClr val="dk1"/>
              </a:buClr>
              <a:buSzPts val="1600"/>
              <a:buNone/>
            </a:pPr>
            <a:r>
              <a:t/>
            </a:r>
            <a:endParaRPr/>
          </a:p>
        </p:txBody>
      </p:sp>
      <p:pic>
        <p:nvPicPr>
          <p:cNvPr id="299" name="Google Shape;299;p6"/>
          <p:cNvPicPr preferRelativeResize="0"/>
          <p:nvPr>
            <p:ph idx="8" type="pic"/>
          </p:nvPr>
        </p:nvPicPr>
        <p:blipFill rotWithShape="1">
          <a:blip r:embed="rId3">
            <a:alphaModFix/>
          </a:blip>
          <a:srcRect b="0" l="0" r="0" t="0"/>
          <a:stretch/>
        </p:blipFill>
        <p:spPr>
          <a:xfrm>
            <a:off x="657225" y="2876149"/>
            <a:ext cx="402336" cy="402336"/>
          </a:xfrm>
          <a:prstGeom prst="rect">
            <a:avLst/>
          </a:prstGeom>
          <a:noFill/>
          <a:ln>
            <a:noFill/>
          </a:ln>
        </p:spPr>
      </p:pic>
      <p:pic>
        <p:nvPicPr>
          <p:cNvPr id="300" name="Google Shape;300;p6"/>
          <p:cNvPicPr preferRelativeResize="0"/>
          <p:nvPr>
            <p:ph idx="2" type="pic"/>
          </p:nvPr>
        </p:nvPicPr>
        <p:blipFill rotWithShape="1">
          <a:blip r:embed="rId3">
            <a:alphaModFix/>
          </a:blip>
          <a:srcRect b="0" l="0" r="0" t="0"/>
          <a:stretch/>
        </p:blipFill>
        <p:spPr>
          <a:xfrm>
            <a:off x="4629943" y="2876550"/>
            <a:ext cx="401638" cy="401638"/>
          </a:xfrm>
          <a:prstGeom prst="rect">
            <a:avLst/>
          </a:prstGeom>
          <a:noFill/>
          <a:ln>
            <a:noFill/>
          </a:ln>
        </p:spPr>
      </p:pic>
      <p:pic>
        <p:nvPicPr>
          <p:cNvPr id="301" name="Google Shape;301;p6"/>
          <p:cNvPicPr preferRelativeResize="0"/>
          <p:nvPr>
            <p:ph idx="9" type="pic"/>
          </p:nvPr>
        </p:nvPicPr>
        <p:blipFill rotWithShape="1">
          <a:blip r:embed="rId3">
            <a:alphaModFix/>
          </a:blip>
          <a:srcRect b="0" l="0" r="0" t="0"/>
          <a:stretch/>
        </p:blipFill>
        <p:spPr>
          <a:xfrm>
            <a:off x="8602577" y="2876149"/>
            <a:ext cx="402336" cy="402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extLst>
                  <a:ext uri="http://customooxmlschemas.google.com/">
                    <go:slidesCustomData xmlns:go="http://customooxmlschemas.google.com/" textRoundtripDataId="3"/>
                  </a:ext>
                </a:extLst>
              </a:rPr>
              <a:t>Let’s analyze a claim.</a:t>
            </a:r>
            <a:endParaRPr/>
          </a:p>
        </p:txBody>
      </p:sp>
      <p:sp>
        <p:nvSpPr>
          <p:cNvPr id="308" name="Google Shape;308;p7"/>
          <p:cNvSpPr txBox="1"/>
          <p:nvPr>
            <p:ph idx="1" type="subTitle"/>
          </p:nvPr>
        </p:nvSpPr>
        <p:spPr>
          <a:xfrm>
            <a:off x="660800" y="1871281"/>
            <a:ext cx="7438171" cy="418363"/>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Claim: Schools should pay to sponsor </a:t>
            </a:r>
            <a:r>
              <a:rPr lang="en-US">
                <a:extLst>
                  <a:ext uri="http://customooxmlschemas.google.com/">
                    <go:slidesCustomData xmlns:go="http://customooxmlschemas.google.com/" textRoundtripDataId="4"/>
                  </a:ext>
                </a:extLst>
              </a:rPr>
              <a:t>basketball </a:t>
            </a:r>
            <a:r>
              <a:rPr lang="en-US"/>
              <a:t>programs.</a:t>
            </a:r>
            <a:endParaRPr/>
          </a:p>
        </p:txBody>
      </p:sp>
      <p:sp>
        <p:nvSpPr>
          <p:cNvPr id="309" name="Google Shape;309;p7"/>
          <p:cNvSpPr txBox="1"/>
          <p:nvPr>
            <p:ph idx="2" type="body"/>
          </p:nvPr>
        </p:nvSpPr>
        <p:spPr>
          <a:xfrm>
            <a:off x="660400"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Is it clear?</a:t>
            </a:r>
            <a:endParaRPr/>
          </a:p>
        </p:txBody>
      </p:sp>
      <p:sp>
        <p:nvSpPr>
          <p:cNvPr id="310" name="Google Shape;310;p7"/>
          <p:cNvSpPr txBox="1"/>
          <p:nvPr>
            <p:ph idx="3" type="body"/>
          </p:nvPr>
        </p:nvSpPr>
        <p:spPr>
          <a:xfrm>
            <a:off x="4631690"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Is it arguable?</a:t>
            </a:r>
            <a:endParaRPr/>
          </a:p>
        </p:txBody>
      </p:sp>
      <p:sp>
        <p:nvSpPr>
          <p:cNvPr id="311" name="Google Shape;311;p7"/>
          <p:cNvSpPr txBox="1"/>
          <p:nvPr>
            <p:ph idx="4" type="body"/>
          </p:nvPr>
        </p:nvSpPr>
        <p:spPr>
          <a:xfrm>
            <a:off x="8602577" y="3382265"/>
            <a:ext cx="2928619" cy="418363"/>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2200"/>
              <a:buNone/>
            </a:pPr>
            <a:r>
              <a:rPr lang="en-US"/>
              <a:t>Is it specific?</a:t>
            </a:r>
            <a:endParaRPr/>
          </a:p>
        </p:txBody>
      </p:sp>
      <p:sp>
        <p:nvSpPr>
          <p:cNvPr id="312" name="Google Shape;312;p7"/>
          <p:cNvSpPr txBox="1"/>
          <p:nvPr>
            <p:ph idx="5" type="body"/>
          </p:nvPr>
        </p:nvSpPr>
        <p:spPr>
          <a:xfrm>
            <a:off x="660400" y="3899840"/>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600"/>
              <a:buNone/>
            </a:pPr>
            <a:r>
              <a:rPr lang="en-US"/>
              <a:t>It is clear!</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rPr>
              <a:t>The writer is clearly in favor of basketball programs in schools.</a:t>
            </a:r>
            <a:endParaRPr/>
          </a:p>
          <a:p>
            <a:pPr indent="0" lvl="0" marL="0" rtl="0" algn="l">
              <a:lnSpc>
                <a:spcPct val="120000"/>
              </a:lnSpc>
              <a:spcBef>
                <a:spcPts val="1200"/>
              </a:spcBef>
              <a:spcAft>
                <a:spcPts val="0"/>
              </a:spcAft>
              <a:buClr>
                <a:schemeClr val="dk1"/>
              </a:buClr>
              <a:buSzPts val="1600"/>
              <a:buNone/>
            </a:pPr>
            <a:r>
              <a:t/>
            </a:r>
            <a:endParaRPr/>
          </a:p>
          <a:p>
            <a:pPr indent="0" lvl="0" marL="0" rtl="0" algn="l">
              <a:lnSpc>
                <a:spcPct val="120000"/>
              </a:lnSpc>
              <a:spcBef>
                <a:spcPts val="0"/>
              </a:spcBef>
              <a:spcAft>
                <a:spcPts val="0"/>
              </a:spcAft>
              <a:buClr>
                <a:schemeClr val="dk1"/>
              </a:buClr>
              <a:buSzPts val="1600"/>
              <a:buNone/>
            </a:pPr>
            <a:r>
              <a:t/>
            </a:r>
            <a:endParaRPr/>
          </a:p>
        </p:txBody>
      </p:sp>
      <p:sp>
        <p:nvSpPr>
          <p:cNvPr id="313" name="Google Shape;313;p7"/>
          <p:cNvSpPr txBox="1"/>
          <p:nvPr>
            <p:ph idx="6" type="body"/>
          </p:nvPr>
        </p:nvSpPr>
        <p:spPr>
          <a:xfrm>
            <a:off x="4631690" y="3899840"/>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600"/>
              <a:buNone/>
            </a:pPr>
            <a:r>
              <a:rPr lang="en-US"/>
              <a:t>It is arguable!</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rPr>
              <a:t>Reasonable people can hold a different position.  </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rPr>
              <a:t>This position can be supported with reasons and evidence.</a:t>
            </a:r>
            <a:endParaRPr/>
          </a:p>
        </p:txBody>
      </p:sp>
      <p:sp>
        <p:nvSpPr>
          <p:cNvPr id="314" name="Google Shape;314;p7"/>
          <p:cNvSpPr txBox="1"/>
          <p:nvPr>
            <p:ph idx="7" type="body"/>
          </p:nvPr>
        </p:nvSpPr>
        <p:spPr>
          <a:xfrm>
            <a:off x="8602578" y="3899840"/>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600"/>
              <a:buNone/>
            </a:pPr>
            <a:r>
              <a:rPr lang="en-US"/>
              <a:t>Not quite!</a:t>
            </a:r>
            <a:endParaRPr/>
          </a:p>
          <a:p>
            <a:pPr indent="0" lvl="0" marL="0" rtl="0" algn="l">
              <a:lnSpc>
                <a:spcPct val="120000"/>
              </a:lnSpc>
              <a:spcBef>
                <a:spcPts val="1200"/>
              </a:spcBef>
              <a:spcAft>
                <a:spcPts val="0"/>
              </a:spcAft>
              <a:buClr>
                <a:srgbClr val="5B5B74"/>
              </a:buClr>
              <a:buSzPts val="1400"/>
              <a:buNone/>
            </a:pPr>
            <a:r>
              <a:rPr lang="en-US" sz="1400">
                <a:solidFill>
                  <a:srgbClr val="5B5B74"/>
                </a:solidFill>
                <a:latin typeface="Roboto Slab"/>
                <a:ea typeface="Roboto Slab"/>
                <a:cs typeface="Roboto Slab"/>
                <a:sym typeface="Roboto Slab"/>
              </a:rPr>
              <a:t>A more specific claim has additional detail: “Our middle school should sponsor an after-school recreational basketball program this winter.”</a:t>
            </a:r>
            <a:endParaRPr/>
          </a:p>
          <a:p>
            <a:pPr indent="0" lvl="0" marL="0" rtl="0" algn="l">
              <a:lnSpc>
                <a:spcPct val="120000"/>
              </a:lnSpc>
              <a:spcBef>
                <a:spcPts val="1200"/>
              </a:spcBef>
              <a:spcAft>
                <a:spcPts val="0"/>
              </a:spcAft>
              <a:buClr>
                <a:schemeClr val="dk1"/>
              </a:buClr>
              <a:buSzPts val="1600"/>
              <a:buNone/>
            </a:pPr>
            <a:r>
              <a:t/>
            </a:r>
            <a:endParaRPr/>
          </a:p>
          <a:p>
            <a:pPr indent="0" lvl="0" marL="0" rtl="0" algn="l">
              <a:lnSpc>
                <a:spcPct val="120000"/>
              </a:lnSpc>
              <a:spcBef>
                <a:spcPts val="0"/>
              </a:spcBef>
              <a:spcAft>
                <a:spcPts val="0"/>
              </a:spcAft>
              <a:buClr>
                <a:schemeClr val="dk1"/>
              </a:buClr>
              <a:buSzPts val="1600"/>
              <a:buNone/>
            </a:pPr>
            <a:r>
              <a:t/>
            </a:r>
            <a:endParaRPr/>
          </a:p>
        </p:txBody>
      </p:sp>
      <p:pic>
        <p:nvPicPr>
          <p:cNvPr id="315" name="Google Shape;315;p7"/>
          <p:cNvPicPr preferRelativeResize="0"/>
          <p:nvPr>
            <p:ph idx="8" type="pic"/>
          </p:nvPr>
        </p:nvPicPr>
        <p:blipFill rotWithShape="1">
          <a:blip r:embed="rId3">
            <a:alphaModFix/>
          </a:blip>
          <a:srcRect b="0" l="0" r="0" t="0"/>
          <a:stretch/>
        </p:blipFill>
        <p:spPr>
          <a:xfrm>
            <a:off x="657225" y="2876149"/>
            <a:ext cx="402336" cy="402336"/>
          </a:xfrm>
          <a:prstGeom prst="rect">
            <a:avLst/>
          </a:prstGeom>
          <a:noFill/>
          <a:ln>
            <a:noFill/>
          </a:ln>
        </p:spPr>
      </p:pic>
      <p:pic>
        <p:nvPicPr>
          <p:cNvPr id="316" name="Google Shape;316;p7"/>
          <p:cNvPicPr preferRelativeResize="0"/>
          <p:nvPr>
            <p:ph idx="9" type="pic"/>
          </p:nvPr>
        </p:nvPicPr>
        <p:blipFill rotWithShape="1">
          <a:blip r:embed="rId4">
            <a:alphaModFix/>
          </a:blip>
          <a:srcRect b="0" l="0" r="0" t="0"/>
          <a:stretch/>
        </p:blipFill>
        <p:spPr>
          <a:xfrm>
            <a:off x="8602577" y="2876149"/>
            <a:ext cx="402336" cy="402336"/>
          </a:xfrm>
          <a:prstGeom prst="rect">
            <a:avLst/>
          </a:prstGeom>
          <a:noFill/>
          <a:ln>
            <a:noFill/>
          </a:ln>
        </p:spPr>
      </p:pic>
      <p:pic>
        <p:nvPicPr>
          <p:cNvPr id="317" name="Google Shape;317;p7"/>
          <p:cNvPicPr preferRelativeResize="0"/>
          <p:nvPr>
            <p:ph idx="13" type="pic"/>
          </p:nvPr>
        </p:nvPicPr>
        <p:blipFill rotWithShape="1">
          <a:blip r:embed="rId3">
            <a:alphaModFix/>
          </a:blip>
          <a:srcRect b="0" l="196" r="197" t="0"/>
          <a:stretch/>
        </p:blipFill>
        <p:spPr>
          <a:xfrm>
            <a:off x="4631691" y="2878635"/>
            <a:ext cx="402336" cy="4023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8"/>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extLst>
                  <a:ext uri="http://customooxmlschemas.google.com/">
                    <go:slidesCustomData xmlns:go="http://customooxmlschemas.google.com/" textRoundtripDataId="5"/>
                  </a:ext>
                </a:extLst>
              </a:rPr>
              <a:t>Addressing the Demands of the Prompt</a:t>
            </a:r>
            <a:endParaRPr sz="3600"/>
          </a:p>
        </p:txBody>
      </p:sp>
      <p:sp>
        <p:nvSpPr>
          <p:cNvPr id="324" name="Google Shape;324;p8"/>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6C49A2"/>
              </a:buClr>
              <a:buSzPts val="2200"/>
              <a:buNone/>
            </a:pPr>
            <a:r>
              <a:rPr b="1" lang="en-US">
                <a:solidFill>
                  <a:srgbClr val="6C49A2"/>
                </a:solidFill>
              </a:rPr>
              <a:t>Writing a strong claim begins with understanding what the prompt is asking.</a:t>
            </a:r>
            <a:endParaRPr/>
          </a:p>
          <a:p>
            <a:pPr indent="0" lvl="0" marL="0" rtl="0" algn="l">
              <a:lnSpc>
                <a:spcPct val="120000"/>
              </a:lnSpc>
              <a:spcBef>
                <a:spcPts val="1000"/>
              </a:spcBef>
              <a:spcAft>
                <a:spcPts val="0"/>
              </a:spcAft>
              <a:buClr>
                <a:srgbClr val="212136"/>
              </a:buClr>
              <a:buSzPts val="1800"/>
              <a:buNone/>
            </a:pPr>
            <a:r>
              <a:t/>
            </a:r>
            <a:endParaRPr b="1" sz="1800"/>
          </a:p>
          <a:p>
            <a:pPr indent="-342900" lvl="0" marL="342900" rtl="0" algn="l">
              <a:lnSpc>
                <a:spcPct val="120000"/>
              </a:lnSpc>
              <a:spcBef>
                <a:spcPts val="1000"/>
              </a:spcBef>
              <a:spcAft>
                <a:spcPts val="0"/>
              </a:spcAft>
              <a:buClr>
                <a:srgbClr val="212136"/>
              </a:buClr>
              <a:buSzPts val="2200"/>
              <a:buFont typeface="Calibri"/>
              <a:buAutoNum type="arabicPeriod"/>
            </a:pPr>
            <a:r>
              <a:rPr lang="en-US"/>
              <a:t>What is the main question you must answer?</a:t>
            </a:r>
            <a:endParaRPr/>
          </a:p>
          <a:p>
            <a:pPr indent="-342900" lvl="0" marL="342900" rtl="0" algn="l">
              <a:lnSpc>
                <a:spcPct val="120000"/>
              </a:lnSpc>
              <a:spcBef>
                <a:spcPts val="1000"/>
              </a:spcBef>
              <a:spcAft>
                <a:spcPts val="0"/>
              </a:spcAft>
              <a:buClr>
                <a:srgbClr val="212136"/>
              </a:buClr>
              <a:buSzPts val="2200"/>
              <a:buFont typeface="Calibri"/>
              <a:buAutoNum type="arabicPeriod"/>
            </a:pPr>
            <a:r>
              <a:rPr lang="en-US"/>
              <a:t>What specifics help narrow the focus of your answer? Are there particular aspects of the topic that must be addressed?</a:t>
            </a:r>
            <a:endParaRPr/>
          </a:p>
          <a:p>
            <a:pPr indent="-342900" lvl="0" marL="342900" rtl="0" algn="l">
              <a:lnSpc>
                <a:spcPct val="120000"/>
              </a:lnSpc>
              <a:spcBef>
                <a:spcPts val="1000"/>
              </a:spcBef>
              <a:spcAft>
                <a:spcPts val="0"/>
              </a:spcAft>
              <a:buClr>
                <a:srgbClr val="212136"/>
              </a:buClr>
              <a:buSzPts val="2200"/>
              <a:buFont typeface="Calibri"/>
              <a:buAutoNum type="arabicPeriod"/>
            </a:pPr>
            <a:r>
              <a:rPr lang="en-US"/>
              <a:t>What is the task? </a:t>
            </a:r>
            <a:endParaRPr/>
          </a:p>
          <a:p>
            <a:pPr indent="-342900" lvl="0" marL="342900" rtl="0" algn="l">
              <a:lnSpc>
                <a:spcPct val="120000"/>
              </a:lnSpc>
              <a:spcBef>
                <a:spcPts val="1000"/>
              </a:spcBef>
              <a:spcAft>
                <a:spcPts val="0"/>
              </a:spcAft>
              <a:buClr>
                <a:srgbClr val="212136"/>
              </a:buClr>
              <a:buSzPts val="2200"/>
              <a:buFont typeface="Calibri"/>
              <a:buAutoNum type="arabicPeriod"/>
            </a:pPr>
            <a:r>
              <a:rPr lang="en-US"/>
              <a:t>What additional criteria for performing the task are required?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9"/>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extLst>
                  <a:ext uri="http://customooxmlschemas.google.com/">
                    <go:slidesCustomData xmlns:go="http://customooxmlschemas.google.com/" textRoundtripDataId="6"/>
                  </a:ext>
                </a:extLst>
              </a:rPr>
              <a:t>Addressing the Demands of the Prompt</a:t>
            </a:r>
            <a:endParaRPr sz="3600"/>
          </a:p>
        </p:txBody>
      </p:sp>
      <p:sp>
        <p:nvSpPr>
          <p:cNvPr id="331" name="Google Shape;331;p9"/>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40000"/>
              </a:lnSpc>
              <a:spcBef>
                <a:spcPts val="0"/>
              </a:spcBef>
              <a:spcAft>
                <a:spcPts val="0"/>
              </a:spcAft>
              <a:buClr>
                <a:srgbClr val="212136"/>
              </a:buClr>
              <a:buSzPts val="2000"/>
              <a:buNone/>
            </a:pPr>
            <a:r>
              <a:rPr lang="en-US" sz="2000">
                <a:latin typeface="Roboto Slab"/>
                <a:ea typeface="Roboto Slab"/>
                <a:cs typeface="Roboto Slab"/>
                <a:sym typeface="Roboto Slab"/>
              </a:rPr>
              <a:t>What programs should schools offer to improve </a:t>
            </a:r>
            <a:endParaRPr sz="2000">
              <a:latin typeface="Roboto Slab"/>
              <a:ea typeface="Roboto Slab"/>
              <a:cs typeface="Roboto Slab"/>
              <a:sym typeface="Roboto Slab"/>
            </a:endParaRPr>
          </a:p>
          <a:p>
            <a:pPr indent="0" lvl="0" marL="0" rtl="0" algn="l">
              <a:lnSpc>
                <a:spcPct val="140000"/>
              </a:lnSpc>
              <a:spcBef>
                <a:spcPts val="0"/>
              </a:spcBef>
              <a:spcAft>
                <a:spcPts val="0"/>
              </a:spcAft>
              <a:buClr>
                <a:srgbClr val="212136"/>
              </a:buClr>
              <a:buSzPts val="2000"/>
              <a:buNone/>
            </a:pPr>
            <a:r>
              <a:rPr lang="en-US" sz="2000">
                <a:latin typeface="Roboto Slab"/>
                <a:ea typeface="Roboto Slab"/>
                <a:cs typeface="Roboto Slab"/>
                <a:sym typeface="Roboto Slab"/>
              </a:rPr>
              <a:t>student experiences  outside traditional academics in preparation for life after graduation? After selecting a proposed program, develop an argument to support your claim. Be sure to use evidence to support your claim.</a:t>
            </a:r>
            <a:endParaRPr/>
          </a:p>
          <a:p>
            <a:pPr indent="0" lvl="0" marL="0" rtl="0" algn="l">
              <a:lnSpc>
                <a:spcPct val="120000"/>
              </a:lnSpc>
              <a:spcBef>
                <a:spcPts val="1000"/>
              </a:spcBef>
              <a:spcAft>
                <a:spcPts val="0"/>
              </a:spcAft>
              <a:buClr>
                <a:srgbClr val="212136"/>
              </a:buClr>
              <a:buSzPts val="1800"/>
              <a:buNone/>
            </a:pPr>
            <a:r>
              <a:t/>
            </a:r>
            <a:endParaRPr b="1" sz="1800"/>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Circle: </a:t>
            </a:r>
            <a:r>
              <a:rPr lang="en-US" sz="1600"/>
              <a:t>What is the main question you must answer?</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Box: </a:t>
            </a:r>
            <a:r>
              <a:rPr lang="en-US" sz="1600"/>
              <a:t>What specifics help the writer narrow the focus of the answer? Are there particular aspects of the topic that must be addressed?</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Underline: </a:t>
            </a:r>
            <a:r>
              <a:rPr lang="en-US" sz="1600"/>
              <a:t>What is the task? </a:t>
            </a:r>
            <a:endParaRPr/>
          </a:p>
          <a:p>
            <a:pPr indent="-342900" lvl="0" marL="342900" rtl="0" algn="l">
              <a:lnSpc>
                <a:spcPct val="120000"/>
              </a:lnSpc>
              <a:spcBef>
                <a:spcPts val="1000"/>
              </a:spcBef>
              <a:spcAft>
                <a:spcPts val="0"/>
              </a:spcAft>
              <a:buClr>
                <a:srgbClr val="212136"/>
              </a:buClr>
              <a:buSzPts val="1600"/>
              <a:buFont typeface="Calibri"/>
              <a:buAutoNum type="arabicPeriod"/>
            </a:pPr>
            <a:r>
              <a:rPr b="1" lang="en-US" sz="1600"/>
              <a:t>Asterisk: </a:t>
            </a:r>
            <a:r>
              <a:rPr lang="en-US" sz="1600"/>
              <a:t>What additional criteria for performing the task are presented?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2019-03-07T21:55:19Z</dcterms:created>
  <dc:creator>Jackson Chu</dc:creator>
</cp:coreProperties>
</file>