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Light" panose="02000000000000000000" pitchFamily="2" charset="0"/>
      <p:regular r:id="rId21"/>
      <p:bold r:id="rId22"/>
      <p:italic r:id="rId23"/>
      <p:boldItalic r:id="rId24"/>
    </p:embeddedFont>
    <p:embeddedFont>
      <p:font typeface="Roboto Slab"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Z2XVRszdhFwu/tt58y2kMMsTe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distributes leveled revision instructions to students according to their individual score reports. </a:t>
            </a:r>
            <a:endParaRPr>
              <a:solidFill>
                <a:srgbClr val="5C666E"/>
              </a:solidFill>
              <a:latin typeface="Roboto Light"/>
              <a:ea typeface="Roboto Light"/>
              <a:cs typeface="Roboto Light"/>
              <a:sym typeface="Roboto Light"/>
            </a:endParaRPr>
          </a:p>
          <a:p>
            <a:pPr marL="0" lvl="0" indent="0" algn="l" rtl="0">
              <a:spcBef>
                <a:spcPts val="0"/>
              </a:spcBef>
              <a:spcAft>
                <a:spcPts val="0"/>
              </a:spcAft>
              <a:buSzPts val="1100"/>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instructs students to use the revision instructions to guide a revision of the organization of their essays.</a:t>
            </a:r>
            <a:endParaRPr>
              <a:solidFill>
                <a:srgbClr val="5C666E"/>
              </a:solidFill>
              <a:latin typeface="Roboto Light"/>
              <a:ea typeface="Roboto Light"/>
              <a:cs typeface="Roboto Light"/>
              <a:sym typeface="Roboto Light"/>
            </a:endParaRPr>
          </a:p>
          <a:p>
            <a:pPr marL="0" lvl="0" indent="0" algn="l" rtl="0">
              <a:spcBef>
                <a:spcPts val="0"/>
              </a:spcBef>
              <a:spcAft>
                <a:spcPts val="0"/>
              </a:spcAft>
              <a:buSzPts val="1100"/>
              <a:buNone/>
            </a:pPr>
            <a:endParaRPr>
              <a:solidFill>
                <a:srgbClr val="5C666E"/>
              </a:solidFill>
              <a:latin typeface="Roboto Light"/>
              <a:ea typeface="Roboto Light"/>
              <a:cs typeface="Roboto Light"/>
              <a:sym typeface="Roboto Light"/>
            </a:endParaRPr>
          </a:p>
          <a:p>
            <a:pPr marL="0" lvl="0" indent="45720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Using your table from the entry ticket and the revision instructions I’ll give you, you’ll plan a revision and revise your essay.</a:t>
            </a:r>
            <a:endParaRPr i="1">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C666E"/>
              </a:solidFill>
            </a:endParaRPr>
          </a:p>
          <a:p>
            <a:pPr marL="0" lvl="0" indent="0" algn="l" rtl="0">
              <a:spcBef>
                <a:spcPts val="0"/>
              </a:spcBef>
              <a:spcAft>
                <a:spcPts val="0"/>
              </a:spcAft>
              <a:buNone/>
            </a:pPr>
            <a:endParaRPr/>
          </a:p>
        </p:txBody>
      </p:sp>
      <p:sp>
        <p:nvSpPr>
          <p:cNvPr id="384" name="Google Shape;3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teacher should invite students to turn and talk to a neighbor to discuss their answers. Sample script: </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Take a moment to talk to your neighbor about the organization and transition words you identified. Explain your answers to your partner.</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4" name="Google Shape;2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0f20ba41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90f20ba41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sets purpose for the lesson by describing what will be covered in class session. </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Calibri"/>
              <a:buNone/>
            </a:pPr>
            <a:r>
              <a:rPr lang="en-US" i="1">
                <a:solidFill>
                  <a:srgbClr val="58595B"/>
                </a:solidFill>
                <a:latin typeface="Roboto Light"/>
                <a:ea typeface="Roboto Light"/>
                <a:cs typeface="Roboto Light"/>
                <a:sym typeface="Roboto Light"/>
              </a:rPr>
              <a:t>In this lesson you will learn what are the basic parts of an argument, how those parts are organized, and how transition words help make an argument’s organization clear.</a:t>
            </a:r>
            <a:endParaRPr i="1">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283" name="Google Shape;283;g90f20ba41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provides brief description of each part. See slide for text.</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Every argument has three basic sections: the Introduction, Body, and Conclusion.  Arguments start with the </a:t>
            </a:r>
            <a:r>
              <a:rPr lang="en-US" b="1" i="1">
                <a:solidFill>
                  <a:srgbClr val="58595B"/>
                </a:solidFill>
                <a:latin typeface="Roboto"/>
                <a:ea typeface="Roboto"/>
                <a:cs typeface="Roboto"/>
                <a:sym typeface="Roboto"/>
              </a:rPr>
              <a:t>introduction</a:t>
            </a:r>
            <a:r>
              <a:rPr lang="en-US" i="1">
                <a:solidFill>
                  <a:srgbClr val="58595B"/>
                </a:solidFill>
                <a:latin typeface="Roboto Light"/>
                <a:ea typeface="Roboto Light"/>
                <a:cs typeface="Roboto Light"/>
                <a:sym typeface="Roboto Light"/>
              </a:rPr>
              <a:t>, which should contain a summary and a claim.</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claim creates the focus for the </a:t>
            </a:r>
            <a:r>
              <a:rPr lang="en-US" b="1" i="1">
                <a:solidFill>
                  <a:srgbClr val="58595B"/>
                </a:solidFill>
                <a:latin typeface="Roboto"/>
                <a:ea typeface="Roboto"/>
                <a:cs typeface="Roboto"/>
                <a:sym typeface="Roboto"/>
              </a:rPr>
              <a:t>body</a:t>
            </a:r>
            <a:r>
              <a:rPr lang="en-US" i="1">
                <a:solidFill>
                  <a:srgbClr val="58595B"/>
                </a:solidFill>
                <a:latin typeface="Roboto Light"/>
                <a:ea typeface="Roboto Light"/>
                <a:cs typeface="Roboto Light"/>
                <a:sym typeface="Roboto Light"/>
              </a:rPr>
              <a:t> of the argument, which also contains reasons and evidence to support the claim.</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argument ends with a </a:t>
            </a:r>
            <a:r>
              <a:rPr lang="en-US" b="1" i="1">
                <a:solidFill>
                  <a:srgbClr val="58595B"/>
                </a:solidFill>
                <a:latin typeface="Roboto"/>
                <a:ea typeface="Roboto"/>
                <a:cs typeface="Roboto"/>
                <a:sym typeface="Roboto"/>
              </a:rPr>
              <a:t>conclusion</a:t>
            </a:r>
            <a:r>
              <a:rPr lang="en-US" i="1">
                <a:solidFill>
                  <a:srgbClr val="58595B"/>
                </a:solidFill>
                <a:latin typeface="Roboto Light"/>
                <a:ea typeface="Roboto Light"/>
                <a:cs typeface="Roboto Light"/>
                <a:sym typeface="Roboto Light"/>
              </a:rPr>
              <a:t>, which recaps the main points and calls readers to action or provides final insights on the topic.</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p:txBody>
      </p:sp>
      <p:sp>
        <p:nvSpPr>
          <p:cNvPr id="292" name="Google Shape;2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walks through how these parts look when placed in an outline. </a:t>
            </a:r>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For example:</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This is an outline of a brief argumentative essay. At the very beginning you have the </a:t>
            </a:r>
            <a:r>
              <a:rPr lang="en-US" b="1" i="1">
                <a:solidFill>
                  <a:srgbClr val="58595B"/>
                </a:solidFill>
                <a:latin typeface="Roboto"/>
                <a:ea typeface="Roboto"/>
                <a:cs typeface="Roboto"/>
                <a:sym typeface="Roboto"/>
              </a:rPr>
              <a:t>introduction</a:t>
            </a:r>
            <a:r>
              <a:rPr lang="en-US" i="1">
                <a:solidFill>
                  <a:srgbClr val="58595B"/>
                </a:solidFill>
                <a:latin typeface="Roboto Light"/>
                <a:ea typeface="Roboto Light"/>
                <a:cs typeface="Roboto Light"/>
                <a:sym typeface="Roboto Light"/>
              </a:rPr>
              <a:t>, which </a:t>
            </a:r>
            <a:r>
              <a:rPr lang="en-US" i="1" u="sng">
                <a:solidFill>
                  <a:srgbClr val="58595B"/>
                </a:solidFill>
                <a:latin typeface="Roboto Light"/>
                <a:ea typeface="Roboto Light"/>
                <a:cs typeface="Roboto Light"/>
                <a:sym typeface="Roboto Light"/>
              </a:rPr>
              <a:t>must</a:t>
            </a:r>
            <a:r>
              <a:rPr lang="en-US" i="1">
                <a:solidFill>
                  <a:srgbClr val="58595B"/>
                </a:solidFill>
                <a:latin typeface="Roboto Light"/>
                <a:ea typeface="Roboto Light"/>
                <a:cs typeface="Roboto Light"/>
                <a:sym typeface="Roboto Light"/>
              </a:rPr>
              <a:t> contain your claim, and </a:t>
            </a:r>
            <a:r>
              <a:rPr lang="en-US" i="1" u="sng">
                <a:solidFill>
                  <a:srgbClr val="58595B"/>
                </a:solidFill>
                <a:latin typeface="Roboto Light"/>
                <a:ea typeface="Roboto Light"/>
                <a:cs typeface="Roboto Light"/>
                <a:sym typeface="Roboto Light"/>
              </a:rPr>
              <a:t>should</a:t>
            </a:r>
            <a:r>
              <a:rPr lang="en-US" i="1">
                <a:solidFill>
                  <a:srgbClr val="58595B"/>
                </a:solidFill>
                <a:latin typeface="Roboto Light"/>
                <a:ea typeface="Roboto Light"/>
                <a:cs typeface="Roboto Light"/>
                <a:sym typeface="Roboto Light"/>
              </a:rPr>
              <a:t> contain an brief explanation or summary of the “ongoing issue.”</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After the introduction comes the </a:t>
            </a:r>
            <a:r>
              <a:rPr lang="en-US" b="1" i="1">
                <a:solidFill>
                  <a:srgbClr val="58595B"/>
                </a:solidFill>
                <a:latin typeface="Roboto"/>
                <a:ea typeface="Roboto"/>
                <a:cs typeface="Roboto"/>
                <a:sym typeface="Roboto"/>
              </a:rPr>
              <a:t>body</a:t>
            </a:r>
            <a:r>
              <a:rPr lang="en-US" i="1">
                <a:solidFill>
                  <a:srgbClr val="58595B"/>
                </a:solidFill>
                <a:latin typeface="Roboto Light"/>
                <a:ea typeface="Roboto Light"/>
                <a:cs typeface="Roboto Light"/>
                <a:sym typeface="Roboto Light"/>
              </a:rPr>
              <a:t>, which contains your reasons. Each reason paragraph should provide evidence and an explanation of how the evidence connects to the reason and claim. This explanation is your reasoning.</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Finally you have a </a:t>
            </a:r>
            <a:r>
              <a:rPr lang="en-US" b="1" i="1">
                <a:solidFill>
                  <a:srgbClr val="58595B"/>
                </a:solidFill>
                <a:latin typeface="Roboto"/>
                <a:ea typeface="Roboto"/>
                <a:cs typeface="Roboto"/>
                <a:sym typeface="Roboto"/>
              </a:rPr>
              <a:t>conclusion</a:t>
            </a:r>
            <a:r>
              <a:rPr lang="en-US" i="1">
                <a:solidFill>
                  <a:srgbClr val="58595B"/>
                </a:solidFill>
                <a:latin typeface="Roboto Light"/>
                <a:ea typeface="Roboto Light"/>
                <a:cs typeface="Roboto Light"/>
                <a:sym typeface="Roboto Light"/>
              </a:rPr>
              <a:t>. Your conclusion should wrap up the argument. It should restate your claim and provide the brief summary of how you proved your position.</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returns to the entry ticket.</a:t>
            </a:r>
            <a:endParaRPr/>
          </a:p>
          <a:p>
            <a:pPr marL="45720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Let’s return to the entry ticket activity.  The introduction to this argument is </a:t>
            </a:r>
            <a:r>
              <a:rPr lang="en-US">
                <a:solidFill>
                  <a:srgbClr val="58595B"/>
                </a:solidFill>
                <a:latin typeface="Roboto Light"/>
                <a:ea typeface="Roboto Light"/>
                <a:cs typeface="Roboto Light"/>
                <a:sym typeface="Roboto Light"/>
              </a:rPr>
              <a:t>“The advantages of factory automation outweigh the disadvantages because modern factories creates multiple gains for consumers, workers, and companies.”</a:t>
            </a:r>
            <a:r>
              <a:rPr lang="en-US" i="1">
                <a:solidFill>
                  <a:srgbClr val="58595B"/>
                </a:solidFill>
                <a:latin typeface="Roboto Light"/>
                <a:ea typeface="Roboto Light"/>
                <a:cs typeface="Roboto Light"/>
                <a:sym typeface="Roboto Light"/>
              </a:rPr>
              <a:t>   How do I know this? Because this paragraph provides the claim.</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At the end of the essay is the conclusion. The conclusion sums up all of the information you have presented about your claim.</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What conclusion did you identify in the entry ticket? How did you know?</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your conclusion you should restate your claim. A strong conclusion will summarize how you proved or defended your claim and encourage readers to agree or take action, or give them a final thought to take away.</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What is the final thought in the sample from the activity?</a:t>
            </a:r>
            <a:endParaRPr>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p:txBody>
      </p:sp>
      <p:sp>
        <p:nvSpPr>
          <p:cNvPr id="301" name="Google Shape;3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between the introduction and conclusion are the body paragraphs. This is where you present the reasons and evidence for your claim and explain with reasoning how your reasons and evidence connect to the claim.</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Take a look at this graphic. In a typical argument, within each of the body paragraphs, there will be a reason, then evidence from the text or quotation, and then reasoning that provides an explanation of how the reason and evidence connect to each other and to the claim.</a:t>
            </a:r>
            <a:endParaRPr>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p:txBody>
      </p:sp>
      <p:sp>
        <p:nvSpPr>
          <p:cNvPr id="308" name="Google Shape;3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Once you have organized your essay, you can add transitions to show even more clearly how your ideas are connected.  Transitions work well to connect ideas within a paragraph, as shown here.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44" name="Google Shape;3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They can also help show the organization and connection between paragraphs. For example, in the entry ticket, the two body paragraphs began with transition words, “First of all” and “In addition,” indicating the order in which the ideas should be considered.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51" name="Google Shape;3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presents revision checklist</a:t>
            </a:r>
            <a:endParaRPr/>
          </a:p>
          <a:p>
            <a:pPr marL="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In a moment you will receive instruction to help you plan a revision of your essay. Generally speaking, this is great way to look at your essay’s organization. </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You can improve an essay’s organization by using a simple checklist and asking yourself a series of questions. The answers to those questions will help you to improve your essay.</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should refer to slide to present the items in the checklist.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64" name="Google Shape;3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BB4B3E"/>
        </a:solid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1"/>
          <p:cNvPicPr preferRelativeResize="0"/>
          <p:nvPr/>
        </p:nvPicPr>
        <p:blipFill rotWithShape="1">
          <a:blip r:embed="rId3">
            <a:alphaModFix/>
          </a:blip>
          <a:srcRect l="4741" r="4772"/>
          <a:stretch/>
        </p:blipFill>
        <p:spPr>
          <a:xfrm>
            <a:off x="8514623" y="0"/>
            <a:ext cx="3677377" cy="6858000"/>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83"/>
        <p:cNvGrpSpPr/>
        <p:nvPr/>
      </p:nvGrpSpPr>
      <p:grpSpPr>
        <a:xfrm>
          <a:off x="0" y="0"/>
          <a:ext cx="0" cy="0"/>
          <a:chOff x="0" y="0"/>
          <a:chExt cx="0" cy="0"/>
        </a:xfrm>
      </p:grpSpPr>
      <p:sp>
        <p:nvSpPr>
          <p:cNvPr id="84" name="Google Shape;84;p20"/>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20"/>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2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87" name="Google Shape;87;p20"/>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8" name="Google Shape;88;p2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89"/>
        <p:cNvGrpSpPr/>
        <p:nvPr/>
      </p:nvGrpSpPr>
      <p:grpSpPr>
        <a:xfrm>
          <a:off x="0" y="0"/>
          <a:ext cx="0" cy="0"/>
          <a:chOff x="0" y="0"/>
          <a:chExt cx="0" cy="0"/>
        </a:xfrm>
      </p:grpSpPr>
      <p:sp>
        <p:nvSpPr>
          <p:cNvPr id="90" name="Google Shape;90;p21"/>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21"/>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2" name="Google Shape;92;p2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94" name="Google Shape;94;p21"/>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5" name="Google Shape;95;p21"/>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1"/>
        </a:solidFill>
        <a:effectLst/>
      </p:bgPr>
    </p:bg>
    <p:spTree>
      <p:nvGrpSpPr>
        <p:cNvPr id="1" name="Shape 96"/>
        <p:cNvGrpSpPr/>
        <p:nvPr/>
      </p:nvGrpSpPr>
      <p:grpSpPr>
        <a:xfrm>
          <a:off x="0" y="0"/>
          <a:ext cx="0" cy="0"/>
          <a:chOff x="0" y="0"/>
          <a:chExt cx="0" cy="0"/>
        </a:xfrm>
      </p:grpSpPr>
      <p:sp>
        <p:nvSpPr>
          <p:cNvPr id="97" name="Google Shape;97;p22"/>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9" name="Google Shape;99;p2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00" name="Google Shape;100;p22"/>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2"/>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 name="Google Shape;102;p2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2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06" name="Google Shape;106;p2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07" name="Google Shape;107;p2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23"/>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4"/>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4" name="Google Shape;114;p24"/>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15" name="Google Shape;115;p2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116" name="Google Shape;116;p24"/>
          <p:cNvPicPr preferRelativeResize="0"/>
          <p:nvPr/>
        </p:nvPicPr>
        <p:blipFill rotWithShape="1">
          <a:blip r:embed="rId3">
            <a:alphaModFix/>
          </a:blip>
          <a:srcRect l="7142" t="-1" r="2497" b="138"/>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rgbClr val="6C49A2"/>
        </a:solidFill>
        <a:effectLst/>
      </p:bgPr>
    </p:bg>
    <p:spTree>
      <p:nvGrpSpPr>
        <p:cNvPr id="1" name="Shape 117"/>
        <p:cNvGrpSpPr/>
        <p:nvPr/>
      </p:nvGrpSpPr>
      <p:grpSpPr>
        <a:xfrm>
          <a:off x="0" y="0"/>
          <a:ext cx="0" cy="0"/>
          <a:chOff x="0" y="0"/>
          <a:chExt cx="0" cy="0"/>
        </a:xfrm>
      </p:grpSpPr>
      <p:sp>
        <p:nvSpPr>
          <p:cNvPr id="118" name="Google Shape;118;p25"/>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5"/>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5"/>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1" name="Google Shape;121;p25"/>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2" name="Google Shape;122;p25"/>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rgbClr val="6C49A2"/>
        </a:solidFill>
        <a:effectLst/>
      </p:bgPr>
    </p:bg>
    <p:spTree>
      <p:nvGrpSpPr>
        <p:cNvPr id="1" name="Shape 123"/>
        <p:cNvGrpSpPr/>
        <p:nvPr/>
      </p:nvGrpSpPr>
      <p:grpSpPr>
        <a:xfrm>
          <a:off x="0" y="0"/>
          <a:ext cx="0" cy="0"/>
          <a:chOff x="0" y="0"/>
          <a:chExt cx="0" cy="0"/>
        </a:xfrm>
      </p:grpSpPr>
      <p:sp>
        <p:nvSpPr>
          <p:cNvPr id="124" name="Google Shape;124;p26"/>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6"/>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6"/>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7" name="Google Shape;127;p26"/>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8" name="Google Shape;128;p26"/>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lt1"/>
        </a:solidFill>
        <a:effectLst/>
      </p:bgPr>
    </p:bg>
    <p:spTree>
      <p:nvGrpSpPr>
        <p:cNvPr id="1" name="Shape 129"/>
        <p:cNvGrpSpPr/>
        <p:nvPr/>
      </p:nvGrpSpPr>
      <p:grpSpPr>
        <a:xfrm>
          <a:off x="0" y="0"/>
          <a:ext cx="0" cy="0"/>
          <a:chOff x="0" y="0"/>
          <a:chExt cx="0" cy="0"/>
        </a:xfrm>
      </p:grpSpPr>
      <p:sp>
        <p:nvSpPr>
          <p:cNvPr id="130" name="Google Shape;130;p27"/>
          <p:cNvSpPr/>
          <p:nvPr/>
        </p:nvSpPr>
        <p:spPr>
          <a:xfrm>
            <a:off x="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7"/>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27"/>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33" name="Google Shape;133;p27"/>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4" name="Google Shape;134;p2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1"/>
        </a:solidFill>
        <a:effectLst/>
      </p:bgPr>
    </p:bg>
    <p:spTree>
      <p:nvGrpSpPr>
        <p:cNvPr id="1" name="Shape 135"/>
        <p:cNvGrpSpPr/>
        <p:nvPr/>
      </p:nvGrpSpPr>
      <p:grpSpPr>
        <a:xfrm>
          <a:off x="0" y="0"/>
          <a:ext cx="0" cy="0"/>
          <a:chOff x="0" y="0"/>
          <a:chExt cx="0" cy="0"/>
        </a:xfrm>
      </p:grpSpPr>
      <p:sp>
        <p:nvSpPr>
          <p:cNvPr id="136" name="Google Shape;136;p28"/>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7" name="Google Shape;137;p28"/>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38" name="Google Shape;138;p2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 name="Google Shape;139;p2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40" name="Google Shape;140;p2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28"/>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lt1"/>
        </a:solidFill>
        <a:effectLst/>
      </p:bgPr>
    </p:bg>
    <p:spTree>
      <p:nvGrpSpPr>
        <p:cNvPr id="1" name="Shape 142"/>
        <p:cNvGrpSpPr/>
        <p:nvPr/>
      </p:nvGrpSpPr>
      <p:grpSpPr>
        <a:xfrm>
          <a:off x="0" y="0"/>
          <a:ext cx="0" cy="0"/>
          <a:chOff x="0" y="0"/>
          <a:chExt cx="0" cy="0"/>
        </a:xfrm>
      </p:grpSpPr>
      <p:sp>
        <p:nvSpPr>
          <p:cNvPr id="143" name="Google Shape;143;p29"/>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29"/>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5" name="Google Shape;145;p2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46" name="Google Shape;146;p29"/>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9"/>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8" name="Google Shape;148;p29"/>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Custom Layout">
  <p:cSld name="25_Custom Layout">
    <p:bg>
      <p:bgPr>
        <a:solidFill>
          <a:srgbClr val="BB4B3E"/>
        </a:solidFill>
        <a:effectLst/>
      </p:bgPr>
    </p:bg>
    <p:spTree>
      <p:nvGrpSpPr>
        <p:cNvPr id="1" name="Shape 21"/>
        <p:cNvGrpSpPr/>
        <p:nvPr/>
      </p:nvGrpSpPr>
      <p:grpSpPr>
        <a:xfrm>
          <a:off x="0" y="0"/>
          <a:ext cx="0" cy="0"/>
          <a:chOff x="0" y="0"/>
          <a:chExt cx="0" cy="0"/>
        </a:xfrm>
      </p:grpSpPr>
      <p:sp>
        <p:nvSpPr>
          <p:cNvPr id="22" name="Google Shape;22;p12"/>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2"/>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1" name="Google Shape;151;p3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52" name="Google Shape;152;p3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53" name="Google Shape;153;p30"/>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30"/>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 name="Google Shape;155;p30"/>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30"/>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solidFill>
          <a:srgbClr val="BB4B3E"/>
        </a:solidFill>
        <a:effectLst/>
      </p:bgPr>
    </p:bg>
    <p:spTree>
      <p:nvGrpSpPr>
        <p:cNvPr id="1" name="Shape 157"/>
        <p:cNvGrpSpPr/>
        <p:nvPr/>
      </p:nvGrpSpPr>
      <p:grpSpPr>
        <a:xfrm>
          <a:off x="0" y="0"/>
          <a:ext cx="0" cy="0"/>
          <a:chOff x="0" y="0"/>
          <a:chExt cx="0" cy="0"/>
        </a:xfrm>
      </p:grpSpPr>
      <p:sp>
        <p:nvSpPr>
          <p:cNvPr id="158" name="Google Shape;158;p31"/>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1"/>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1"/>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1" name="Google Shape;161;p3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62" name="Google Shape;162;p3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7_Custom Layout">
  <p:cSld name="27_Custom Layout">
    <p:bg>
      <p:bgPr>
        <a:solidFill>
          <a:schemeClr val="lt1"/>
        </a:solidFill>
        <a:effectLst/>
      </p:bgPr>
    </p:bg>
    <p:spTree>
      <p:nvGrpSpPr>
        <p:cNvPr id="1" name="Shape 163"/>
        <p:cNvGrpSpPr/>
        <p:nvPr/>
      </p:nvGrpSpPr>
      <p:grpSpPr>
        <a:xfrm>
          <a:off x="0" y="0"/>
          <a:ext cx="0" cy="0"/>
          <a:chOff x="0" y="0"/>
          <a:chExt cx="0" cy="0"/>
        </a:xfrm>
      </p:grpSpPr>
      <p:sp>
        <p:nvSpPr>
          <p:cNvPr id="164" name="Google Shape;164;p32"/>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5" name="Google Shape;165;p3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66" name="Google Shape;166;p32"/>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7" name="Google Shape;167;p3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68" name="Google Shape;168;p32"/>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9" name="Google Shape;169;p3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8_Custom Layout">
  <p:cSld name="28_Custom Layout">
    <p:bg>
      <p:bgPr>
        <a:solidFill>
          <a:schemeClr val="lt1"/>
        </a:solidFill>
        <a:effectLst/>
      </p:bgPr>
    </p:bg>
    <p:spTree>
      <p:nvGrpSpPr>
        <p:cNvPr id="1" name="Shape 170"/>
        <p:cNvGrpSpPr/>
        <p:nvPr/>
      </p:nvGrpSpPr>
      <p:grpSpPr>
        <a:xfrm>
          <a:off x="0" y="0"/>
          <a:ext cx="0" cy="0"/>
          <a:chOff x="0" y="0"/>
          <a:chExt cx="0" cy="0"/>
        </a:xfrm>
      </p:grpSpPr>
      <p:sp>
        <p:nvSpPr>
          <p:cNvPr id="171" name="Google Shape;171;p33"/>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2" name="Google Shape;172;p3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73" name="Google Shape;173;p3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74" name="Google Shape;174;p33"/>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BB4B3E"/>
              </a:buClr>
              <a:buSzPts val="5000"/>
              <a:buFont typeface="Roboto"/>
              <a:buNone/>
              <a:defRPr sz="5000">
                <a:solidFill>
                  <a:srgbClr val="BB4B3E"/>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6" name="Google Shape;176;p3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9_Custom Layout">
  <p:cSld name="29_Custom Layout">
    <p:bg>
      <p:bgPr>
        <a:solidFill>
          <a:schemeClr val="lt1"/>
        </a:solidFill>
        <a:effectLst/>
      </p:bgPr>
    </p:bg>
    <p:spTree>
      <p:nvGrpSpPr>
        <p:cNvPr id="1" name="Shape 177"/>
        <p:cNvGrpSpPr/>
        <p:nvPr/>
      </p:nvGrpSpPr>
      <p:grpSpPr>
        <a:xfrm>
          <a:off x="0" y="0"/>
          <a:ext cx="0" cy="0"/>
          <a:chOff x="0" y="0"/>
          <a:chExt cx="0" cy="0"/>
        </a:xfrm>
      </p:grpSpPr>
      <p:sp>
        <p:nvSpPr>
          <p:cNvPr id="178" name="Google Shape;178;p34"/>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9" name="Google Shape;179;p3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80" name="Google Shape;180;p3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81" name="Google Shape;181;p34"/>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34"/>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34"/>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BB4B3E"/>
              </a:buClr>
              <a:buSzPts val="4000"/>
              <a:buNone/>
              <a:defRPr sz="4000" b="1">
                <a:solidFill>
                  <a:srgbClr val="BB4B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34"/>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185"/>
        <p:cNvGrpSpPr/>
        <p:nvPr/>
      </p:nvGrpSpPr>
      <p:grpSpPr>
        <a:xfrm>
          <a:off x="0" y="0"/>
          <a:ext cx="0" cy="0"/>
          <a:chOff x="0" y="0"/>
          <a:chExt cx="0" cy="0"/>
        </a:xfrm>
      </p:grpSpPr>
      <p:sp>
        <p:nvSpPr>
          <p:cNvPr id="186" name="Google Shape;186;p35"/>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7" name="Google Shape;187;p3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88" name="Google Shape;188;p3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89" name="Google Shape;189;p3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190" name="Google Shape;190;p35"/>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1" name="Google Shape;191;p35"/>
          <p:cNvSpPr txBox="1">
            <a:spLocks noGrp="1"/>
          </p:cNvSpPr>
          <p:nvPr>
            <p:ph type="body" idx="2"/>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192"/>
        <p:cNvGrpSpPr/>
        <p:nvPr/>
      </p:nvGrpSpPr>
      <p:grpSpPr>
        <a:xfrm>
          <a:off x="0" y="0"/>
          <a:ext cx="0" cy="0"/>
          <a:chOff x="0" y="0"/>
          <a:chExt cx="0" cy="0"/>
        </a:xfrm>
      </p:grpSpPr>
      <p:sp>
        <p:nvSpPr>
          <p:cNvPr id="193" name="Google Shape;193;p36"/>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4" name="Google Shape;194;p3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95" name="Google Shape;195;p3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96" name="Google Shape;196;p3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197" name="Google Shape;197;p36"/>
          <p:cNvSpPr txBox="1">
            <a:spLocks noGrp="1"/>
          </p:cNvSpPr>
          <p:nvPr>
            <p:ph type="subTitle" idx="1"/>
          </p:nvPr>
        </p:nvSpPr>
        <p:spPr>
          <a:xfrm>
            <a:off x="660801" y="2375210"/>
            <a:ext cx="4669482" cy="3690751"/>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8" name="Google Shape;198;p36"/>
          <p:cNvSpPr txBox="1">
            <a:spLocks noGrp="1"/>
          </p:cNvSpPr>
          <p:nvPr>
            <p:ph type="body" idx="2"/>
          </p:nvPr>
        </p:nvSpPr>
        <p:spPr>
          <a:xfrm>
            <a:off x="660802" y="792039"/>
            <a:ext cx="4669481" cy="141287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solidFill>
          <a:schemeClr val="lt1"/>
        </a:solidFill>
        <a:effectLst/>
      </p:bgPr>
    </p:bg>
    <p:spTree>
      <p:nvGrpSpPr>
        <p:cNvPr id="1" name="Shape 199"/>
        <p:cNvGrpSpPr/>
        <p:nvPr/>
      </p:nvGrpSpPr>
      <p:grpSpPr>
        <a:xfrm>
          <a:off x="0" y="0"/>
          <a:ext cx="0" cy="0"/>
          <a:chOff x="0" y="0"/>
          <a:chExt cx="0" cy="0"/>
        </a:xfrm>
      </p:grpSpPr>
      <p:sp>
        <p:nvSpPr>
          <p:cNvPr id="200" name="Google Shape;200;p37"/>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1" name="Google Shape;201;p3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2" name="Google Shape;202;p3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03" name="Google Shape;203;p3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04" name="Google Shape;204;p37"/>
          <p:cNvSpPr txBox="1">
            <a:spLocks noGrp="1"/>
          </p:cNvSpPr>
          <p:nvPr>
            <p:ph type="subTitle" idx="1"/>
          </p:nvPr>
        </p:nvSpPr>
        <p:spPr>
          <a:xfrm>
            <a:off x="660801" y="3612995"/>
            <a:ext cx="2898827"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5" name="Google Shape;205;p37"/>
          <p:cNvSpPr txBox="1">
            <a:spLocks noGrp="1"/>
          </p:cNvSpPr>
          <p:nvPr>
            <p:ph type="body" idx="2"/>
          </p:nvPr>
        </p:nvSpPr>
        <p:spPr>
          <a:xfrm>
            <a:off x="660801" y="2032998"/>
            <a:ext cx="2898827"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solidFill>
          <a:schemeClr val="lt1"/>
        </a:solidFill>
        <a:effectLst/>
      </p:bgPr>
    </p:bg>
    <p:spTree>
      <p:nvGrpSpPr>
        <p:cNvPr id="1" name="Shape 206"/>
        <p:cNvGrpSpPr/>
        <p:nvPr/>
      </p:nvGrpSpPr>
      <p:grpSpPr>
        <a:xfrm>
          <a:off x="0" y="0"/>
          <a:ext cx="0" cy="0"/>
          <a:chOff x="0" y="0"/>
          <a:chExt cx="0" cy="0"/>
        </a:xfrm>
      </p:grpSpPr>
      <p:sp>
        <p:nvSpPr>
          <p:cNvPr id="207" name="Google Shape;207;p38"/>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38"/>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9" name="Google Shape;209;p3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0" name="Google Shape;210;p3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11" name="Google Shape;211;p38"/>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38"/>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213"/>
        <p:cNvGrpSpPr/>
        <p:nvPr/>
      </p:nvGrpSpPr>
      <p:grpSpPr>
        <a:xfrm>
          <a:off x="0" y="0"/>
          <a:ext cx="0" cy="0"/>
          <a:chOff x="0" y="0"/>
          <a:chExt cx="0" cy="0"/>
        </a:xfrm>
      </p:grpSpPr>
      <p:sp>
        <p:nvSpPr>
          <p:cNvPr id="214" name="Google Shape;214;p39"/>
          <p:cNvSpPr/>
          <p:nvPr/>
        </p:nvSpPr>
        <p:spPr>
          <a:xfrm>
            <a:off x="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39"/>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3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17" name="Google Shape;217;p39"/>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8" name="Google Shape;218;p3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9" name="Google Shape;219;p3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30" name="Google Shape;30;p1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1" name="Google Shape;31;p1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32" name="Google Shape;32;p13"/>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33" name="Google Shape;33;p13"/>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34" name="Google Shape;34;p13"/>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3</a:t>
            </a:r>
            <a:endParaRPr/>
          </a:p>
        </p:txBody>
      </p:sp>
      <p:sp>
        <p:nvSpPr>
          <p:cNvPr id="35" name="Google Shape;35;p1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2" name="Google Shape;222;p40"/>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23" name="Google Shape;223;p40"/>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24" name="Google Shape;224;p4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25" name="Google Shape;225;p40"/>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226" name="Google Shape;226;p40"/>
          <p:cNvSpPr/>
          <p:nvPr/>
        </p:nvSpPr>
        <p:spPr>
          <a:xfrm>
            <a:off x="609600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227" name="Google Shape;227;p40"/>
          <p:cNvSpPr txBox="1">
            <a:spLocks noGrp="1"/>
          </p:cNvSpPr>
          <p:nvPr>
            <p:ph type="body" idx="1"/>
          </p:nvPr>
        </p:nvSpPr>
        <p:spPr>
          <a:xfrm>
            <a:off x="6604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40"/>
          <p:cNvSpPr txBox="1">
            <a:spLocks noGrp="1"/>
          </p:cNvSpPr>
          <p:nvPr>
            <p:ph type="body" idx="2"/>
          </p:nvPr>
        </p:nvSpPr>
        <p:spPr>
          <a:xfrm>
            <a:off x="60960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solidFill>
          <a:schemeClr val="lt1"/>
        </a:solidFill>
        <a:effectLst/>
      </p:bgPr>
    </p:bg>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1" name="Google Shape;231;p41"/>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2" name="Google Shape;232;p41"/>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3" name="Google Shape;233;p4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solidFill>
          <a:schemeClr val="lt1"/>
        </a:solidFill>
        <a:effectLst/>
      </p:bgPr>
    </p:bg>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6" name="Google Shape;236;p4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7" name="Google Shape;237;p4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8" name="Google Shape;238;p4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39" name="Google Shape;239;p42"/>
          <p:cNvSpPr txBox="1">
            <a:spLocks noGrp="1"/>
          </p:cNvSpPr>
          <p:nvPr>
            <p:ph type="subTitle" idx="1"/>
          </p:nvPr>
        </p:nvSpPr>
        <p:spPr>
          <a:xfrm>
            <a:off x="660800" y="1871280"/>
            <a:ext cx="6458457" cy="938789"/>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42"/>
          <p:cNvSpPr txBox="1">
            <a:spLocks noGrp="1"/>
          </p:cNvSpPr>
          <p:nvPr>
            <p:ph type="body" idx="2"/>
          </p:nvPr>
        </p:nvSpPr>
        <p:spPr>
          <a:xfrm>
            <a:off x="660801" y="3855838"/>
            <a:ext cx="2289228"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2"/>
          <p:cNvSpPr txBox="1">
            <a:spLocks noGrp="1"/>
          </p:cNvSpPr>
          <p:nvPr>
            <p:ph type="body" idx="3"/>
          </p:nvPr>
        </p:nvSpPr>
        <p:spPr>
          <a:xfrm>
            <a:off x="660801" y="4261798"/>
            <a:ext cx="2289228"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2"/>
          <p:cNvSpPr txBox="1">
            <a:spLocks noGrp="1"/>
          </p:cNvSpPr>
          <p:nvPr>
            <p:ph type="body" idx="4"/>
          </p:nvPr>
        </p:nvSpPr>
        <p:spPr>
          <a:xfrm>
            <a:off x="3511348" y="3855838"/>
            <a:ext cx="2289229"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2"/>
          <p:cNvSpPr txBox="1">
            <a:spLocks noGrp="1"/>
          </p:cNvSpPr>
          <p:nvPr>
            <p:ph type="body" idx="5"/>
          </p:nvPr>
        </p:nvSpPr>
        <p:spPr>
          <a:xfrm>
            <a:off x="3511348" y="4261798"/>
            <a:ext cx="2289229"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2"/>
          <p:cNvSpPr txBox="1">
            <a:spLocks noGrp="1"/>
          </p:cNvSpPr>
          <p:nvPr>
            <p:ph type="body" idx="6"/>
          </p:nvPr>
        </p:nvSpPr>
        <p:spPr>
          <a:xfrm>
            <a:off x="6391424"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2"/>
          <p:cNvSpPr txBox="1">
            <a:spLocks noGrp="1"/>
          </p:cNvSpPr>
          <p:nvPr>
            <p:ph type="body" idx="7"/>
          </p:nvPr>
        </p:nvSpPr>
        <p:spPr>
          <a:xfrm>
            <a:off x="6391424"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42"/>
          <p:cNvSpPr txBox="1">
            <a:spLocks noGrp="1"/>
          </p:cNvSpPr>
          <p:nvPr>
            <p:ph type="body" idx="8"/>
          </p:nvPr>
        </p:nvSpPr>
        <p:spPr>
          <a:xfrm>
            <a:off x="9241968"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2"/>
          <p:cNvSpPr txBox="1">
            <a:spLocks noGrp="1"/>
          </p:cNvSpPr>
          <p:nvPr>
            <p:ph type="body" idx="9"/>
          </p:nvPr>
        </p:nvSpPr>
        <p:spPr>
          <a:xfrm>
            <a:off x="9241968"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4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51" name="Google Shape;251;p4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52" name="Google Shape;252;p4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53" name="Google Shape;253;p43"/>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43"/>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3"/>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3"/>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43"/>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3"/>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3"/>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3"/>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3"/>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3"/>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3"/>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3"/>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6_Custom Layout">
  <p:cSld name="26_Custom Layout">
    <p:bg>
      <p:bgPr>
        <a:solidFill>
          <a:schemeClr val="lt1"/>
        </a:solidFill>
        <a:effectLst/>
      </p:bgPr>
    </p:bg>
    <p:spTree>
      <p:nvGrpSpPr>
        <p:cNvPr id="1" name="Shape 38"/>
        <p:cNvGrpSpPr/>
        <p:nvPr/>
      </p:nvGrpSpPr>
      <p:grpSpPr>
        <a:xfrm>
          <a:off x="0" y="0"/>
          <a:ext cx="0" cy="0"/>
          <a:chOff x="0" y="0"/>
          <a:chExt cx="0" cy="0"/>
        </a:xfrm>
      </p:grpSpPr>
      <p:sp>
        <p:nvSpPr>
          <p:cNvPr id="39" name="Google Shape;39;p14"/>
          <p:cNvSpPr/>
          <p:nvPr/>
        </p:nvSpPr>
        <p:spPr>
          <a:xfrm>
            <a:off x="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4"/>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1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42" name="Google Shape;42;p14"/>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solidFill>
          <a:schemeClr val="lt1"/>
        </a:solidFill>
        <a:effectLst/>
      </p:bgPr>
    </p:bg>
    <p:spTree>
      <p:nvGrpSpPr>
        <p:cNvPr id="1" name="Shape 44"/>
        <p:cNvGrpSpPr/>
        <p:nvPr/>
      </p:nvGrpSpPr>
      <p:grpSpPr>
        <a:xfrm>
          <a:off x="0" y="0"/>
          <a:ext cx="0" cy="0"/>
          <a:chOff x="0" y="0"/>
          <a:chExt cx="0" cy="0"/>
        </a:xfrm>
      </p:grpSpPr>
      <p:sp>
        <p:nvSpPr>
          <p:cNvPr id="45" name="Google Shape;45;p15"/>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47" name="Google Shape;47;p1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48" name="Google Shape;48;p1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49" name="Google Shape;49;p15"/>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solidFill>
          <a:schemeClr val="lt1"/>
        </a:solidFill>
        <a:effectLst/>
      </p:bgPr>
    </p:bg>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1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53" name="Google Shape;53;p1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4" name="Google Shape;54;p1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55" name="Google Shape;55;p16"/>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6"/>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6"/>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6"/>
          <p:cNvSpPr>
            <a:spLocks noGrp="1"/>
          </p:cNvSpPr>
          <p:nvPr>
            <p:ph type="pic" idx="8"/>
          </p:nvPr>
        </p:nvSpPr>
        <p:spPr>
          <a:xfrm>
            <a:off x="657225"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6"/>
          <p:cNvSpPr>
            <a:spLocks noGrp="1"/>
          </p:cNvSpPr>
          <p:nvPr>
            <p:ph type="pic" idx="9"/>
          </p:nvPr>
        </p:nvSpPr>
        <p:spPr>
          <a:xfrm>
            <a:off x="8602577"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a:spLocks noGrp="1"/>
          </p:cNvSpPr>
          <p:nvPr>
            <p:ph type="pic" idx="13"/>
          </p:nvPr>
        </p:nvSpPr>
        <p:spPr>
          <a:xfrm>
            <a:off x="4631691" y="2878635"/>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127E67"/>
        </a:solidFill>
        <a:effectLst/>
      </p:bgPr>
    </p:bg>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8" name="Google Shape;68;p17"/>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69" name="Google Shape;69;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70" name="Google Shape;70;p17"/>
          <p:cNvPicPr preferRelativeResize="0"/>
          <p:nvPr/>
        </p:nvPicPr>
        <p:blipFill rotWithShape="1">
          <a:blip r:embed="rId3">
            <a:alphaModFix/>
          </a:blip>
          <a:srcRect l="5170" r="4427"/>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127E67"/>
        </a:solidFill>
        <a:effectLst/>
      </p:bgPr>
    </p:bg>
    <p:spTree>
      <p:nvGrpSpPr>
        <p:cNvPr id="1" name="Shape 71"/>
        <p:cNvGrpSpPr/>
        <p:nvPr/>
      </p:nvGrpSpPr>
      <p:grpSpPr>
        <a:xfrm>
          <a:off x="0" y="0"/>
          <a:ext cx="0" cy="0"/>
          <a:chOff x="0" y="0"/>
          <a:chExt cx="0" cy="0"/>
        </a:xfrm>
      </p:grpSpPr>
      <p:sp>
        <p:nvSpPr>
          <p:cNvPr id="72" name="Google Shape;72;p18"/>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1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6" name="Google Shape;76;p18"/>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77"/>
        <p:cNvGrpSpPr/>
        <p:nvPr/>
      </p:nvGrpSpPr>
      <p:grpSpPr>
        <a:xfrm>
          <a:off x="0" y="0"/>
          <a:ext cx="0" cy="0"/>
          <a:chOff x="0" y="0"/>
          <a:chExt cx="0" cy="0"/>
        </a:xfrm>
      </p:grpSpPr>
      <p:sp>
        <p:nvSpPr>
          <p:cNvPr id="78" name="Google Shape;78;p19"/>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1" name="Google Shape;81;p1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2" name="Google Shape;82;p1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12136"/>
                </a:solidFill>
                <a:latin typeface="Calibri"/>
                <a:ea typeface="Calibri"/>
                <a:cs typeface="Calibri"/>
                <a:sym typeface="Calibri"/>
              </a:defRPr>
            </a:lvl1pPr>
            <a:lvl2pPr marL="0" marR="0" lvl="1" indent="0" algn="r" rtl="0">
              <a:spcBef>
                <a:spcPts val="0"/>
              </a:spcBef>
              <a:buNone/>
              <a:defRPr sz="1200" b="0" i="0" u="none" strike="noStrike" cap="none">
                <a:solidFill>
                  <a:srgbClr val="212136"/>
                </a:solidFill>
                <a:latin typeface="Calibri"/>
                <a:ea typeface="Calibri"/>
                <a:cs typeface="Calibri"/>
                <a:sym typeface="Calibri"/>
              </a:defRPr>
            </a:lvl2pPr>
            <a:lvl3pPr marL="0" marR="0" lvl="2" indent="0" algn="r" rtl="0">
              <a:spcBef>
                <a:spcPts val="0"/>
              </a:spcBef>
              <a:buNone/>
              <a:defRPr sz="1200" b="0" i="0" u="none" strike="noStrike" cap="none">
                <a:solidFill>
                  <a:srgbClr val="212136"/>
                </a:solidFill>
                <a:latin typeface="Calibri"/>
                <a:ea typeface="Calibri"/>
                <a:cs typeface="Calibri"/>
                <a:sym typeface="Calibri"/>
              </a:defRPr>
            </a:lvl3pPr>
            <a:lvl4pPr marL="0" marR="0" lvl="3" indent="0" algn="r" rtl="0">
              <a:spcBef>
                <a:spcPts val="0"/>
              </a:spcBef>
              <a:buNone/>
              <a:defRPr sz="1200" b="0" i="0" u="none" strike="noStrike" cap="none">
                <a:solidFill>
                  <a:srgbClr val="212136"/>
                </a:solidFill>
                <a:latin typeface="Calibri"/>
                <a:ea typeface="Calibri"/>
                <a:cs typeface="Calibri"/>
                <a:sym typeface="Calibri"/>
              </a:defRPr>
            </a:lvl4pPr>
            <a:lvl5pPr marL="0" marR="0" lvl="4" indent="0" algn="r" rtl="0">
              <a:spcBef>
                <a:spcPts val="0"/>
              </a:spcBef>
              <a:buNone/>
              <a:defRPr sz="1200" b="0" i="0" u="none" strike="noStrike" cap="none">
                <a:solidFill>
                  <a:srgbClr val="212136"/>
                </a:solidFill>
                <a:latin typeface="Calibri"/>
                <a:ea typeface="Calibri"/>
                <a:cs typeface="Calibri"/>
                <a:sym typeface="Calibri"/>
              </a:defRPr>
            </a:lvl5pPr>
            <a:lvl6pPr marL="0" marR="0" lvl="5" indent="0" algn="r" rtl="0">
              <a:spcBef>
                <a:spcPts val="0"/>
              </a:spcBef>
              <a:buNone/>
              <a:defRPr sz="1200" b="0" i="0" u="none" strike="noStrike" cap="none">
                <a:solidFill>
                  <a:srgbClr val="212136"/>
                </a:solidFill>
                <a:latin typeface="Calibri"/>
                <a:ea typeface="Calibri"/>
                <a:cs typeface="Calibri"/>
                <a:sym typeface="Calibri"/>
              </a:defRPr>
            </a:lvl6pPr>
            <a:lvl7pPr marL="0" marR="0" lvl="6" indent="0" algn="r" rtl="0">
              <a:spcBef>
                <a:spcPts val="0"/>
              </a:spcBef>
              <a:buNone/>
              <a:defRPr sz="1200" b="0" i="0" u="none" strike="noStrike" cap="none">
                <a:solidFill>
                  <a:srgbClr val="212136"/>
                </a:solidFill>
                <a:latin typeface="Calibri"/>
                <a:ea typeface="Calibri"/>
                <a:cs typeface="Calibri"/>
                <a:sym typeface="Calibri"/>
              </a:defRPr>
            </a:lvl7pPr>
            <a:lvl8pPr marL="0" marR="0" lvl="7" indent="0" algn="r" rtl="0">
              <a:spcBef>
                <a:spcPts val="0"/>
              </a:spcBef>
              <a:buNone/>
              <a:defRPr sz="1200" b="0" i="0" u="none" strike="noStrike" cap="none">
                <a:solidFill>
                  <a:srgbClr val="212136"/>
                </a:solidFill>
                <a:latin typeface="Calibri"/>
                <a:ea typeface="Calibri"/>
                <a:cs typeface="Calibri"/>
                <a:sym typeface="Calibri"/>
              </a:defRPr>
            </a:lvl8pPr>
            <a:lvl9pPr marL="0" marR="0" lvl="8" indent="0" algn="r" rtl="0">
              <a:spcBef>
                <a:spcPts val="0"/>
              </a:spcBef>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Organization</a:t>
            </a:r>
            <a:endParaRPr/>
          </a:p>
        </p:txBody>
      </p:sp>
      <p:sp>
        <p:nvSpPr>
          <p:cNvPr id="270" name="Google Shape;270;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1800"/>
              <a:buNone/>
            </a:pPr>
            <a:r>
              <a:rPr lang="en-US"/>
              <a:t>Intervention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Revising for Organization </a:t>
            </a:r>
            <a:endParaRPr/>
          </a:p>
        </p:txBody>
      </p:sp>
      <p:sp>
        <p:nvSpPr>
          <p:cNvPr id="387" name="Google Shape;387;p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Review the revision instructions for your essay submission. Revise your work and resubmit.</a:t>
            </a:r>
            <a:endParaRPr/>
          </a:p>
        </p:txBody>
      </p:sp>
      <p:sp>
        <p:nvSpPr>
          <p:cNvPr id="388" name="Google Shape;388;p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389" name="Google Shape;389;p9"/>
          <p:cNvPicPr preferRelativeResize="0"/>
          <p:nvPr/>
        </p:nvPicPr>
        <p:blipFill>
          <a:blip r:embed="rId3">
            <a:alphaModFix/>
          </a:blip>
          <a:stretch>
            <a:fillRect/>
          </a:stretch>
        </p:blipFill>
        <p:spPr>
          <a:xfrm>
            <a:off x="6376651" y="232099"/>
            <a:ext cx="5586750" cy="7219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Entry Ticket</a:t>
            </a:r>
            <a:endParaRPr/>
          </a:p>
        </p:txBody>
      </p:sp>
      <p:sp>
        <p:nvSpPr>
          <p:cNvPr id="277" name="Google Shape;277;p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Complete the activity to put the argument in order.</a:t>
            </a:r>
            <a:endParaRPr/>
          </a:p>
        </p:txBody>
      </p:sp>
      <p:sp>
        <p:nvSpPr>
          <p:cNvPr id="278" name="Google Shape;278;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279" name="Google Shape;279;p2"/>
          <p:cNvPicPr preferRelativeResize="0"/>
          <p:nvPr/>
        </p:nvPicPr>
        <p:blipFill>
          <a:blip r:embed="rId3">
            <a:alphaModFix/>
          </a:blip>
          <a:stretch>
            <a:fillRect/>
          </a:stretch>
        </p:blipFill>
        <p:spPr>
          <a:xfrm>
            <a:off x="6376651" y="236060"/>
            <a:ext cx="5586750" cy="72293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90f20ba41a_0_5"/>
          <p:cNvSpPr txBox="1">
            <a:spLocks noGrp="1"/>
          </p:cNvSpPr>
          <p:nvPr>
            <p:ph type="title"/>
          </p:nvPr>
        </p:nvSpPr>
        <p:spPr>
          <a:xfrm>
            <a:off x="660800" y="792040"/>
            <a:ext cx="5435100" cy="1737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86" name="Google Shape;286;g90f20ba41a_0_5"/>
          <p:cNvSpPr txBox="1">
            <a:spLocks noGrp="1"/>
          </p:cNvSpPr>
          <p:nvPr>
            <p:ph type="body" idx="1"/>
          </p:nvPr>
        </p:nvSpPr>
        <p:spPr>
          <a:xfrm>
            <a:off x="660400" y="3954463"/>
            <a:ext cx="2928600" cy="19209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what are the basic parts of an argument</a:t>
            </a:r>
            <a:endParaRPr/>
          </a:p>
        </p:txBody>
      </p:sp>
      <p:sp>
        <p:nvSpPr>
          <p:cNvPr id="287" name="Google Shape;287;g90f20ba41a_0_5"/>
          <p:cNvSpPr txBox="1">
            <a:spLocks noGrp="1"/>
          </p:cNvSpPr>
          <p:nvPr>
            <p:ph type="body" idx="2"/>
          </p:nvPr>
        </p:nvSpPr>
        <p:spPr>
          <a:xfrm>
            <a:off x="4631690" y="3954463"/>
            <a:ext cx="2928600" cy="19209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2400"/>
              <a:buNone/>
            </a:pPr>
            <a:r>
              <a:rPr lang="en-US" sz="2400"/>
              <a:t>how parts of an argument are organized</a:t>
            </a:r>
            <a:endParaRPr/>
          </a:p>
        </p:txBody>
      </p:sp>
      <p:sp>
        <p:nvSpPr>
          <p:cNvPr id="288" name="Google Shape;288;g90f20ba41a_0_5"/>
          <p:cNvSpPr txBox="1">
            <a:spLocks noGrp="1"/>
          </p:cNvSpPr>
          <p:nvPr>
            <p:ph type="body" idx="3"/>
          </p:nvPr>
        </p:nvSpPr>
        <p:spPr>
          <a:xfrm>
            <a:off x="8602578" y="3954463"/>
            <a:ext cx="2928600" cy="19209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how transition words help make an argument’s organization clear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Parts of an </a:t>
            </a:r>
            <a:br>
              <a:rPr lang="en-US"/>
            </a:br>
            <a:r>
              <a:rPr lang="en-US"/>
              <a:t>Argument</a:t>
            </a:r>
            <a:endParaRPr/>
          </a:p>
        </p:txBody>
      </p:sp>
      <p:sp>
        <p:nvSpPr>
          <p:cNvPr id="295" name="Google Shape;295;p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000"/>
              <a:buNone/>
            </a:pPr>
            <a:r>
              <a:rPr lang="en-US">
                <a:solidFill>
                  <a:srgbClr val="212136"/>
                </a:solidFill>
              </a:rPr>
              <a:t>Arguments start with an </a:t>
            </a:r>
            <a:r>
              <a:rPr lang="en-US" b="1">
                <a:solidFill>
                  <a:srgbClr val="212136"/>
                </a:solidFill>
              </a:rPr>
              <a:t>introduction</a:t>
            </a:r>
            <a:r>
              <a:rPr lang="en-US">
                <a:solidFill>
                  <a:srgbClr val="212136"/>
                </a:solidFill>
              </a:rPr>
              <a:t>, which should contain a </a:t>
            </a:r>
            <a:r>
              <a:rPr lang="en-US">
                <a:solidFill>
                  <a:srgbClr val="21213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summary</a:t>
            </a:r>
            <a:r>
              <a:rPr lang="en-US">
                <a:solidFill>
                  <a:srgbClr val="21213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and a </a:t>
            </a:r>
            <a:r>
              <a:rPr lang="en-US">
                <a:solidFill>
                  <a:srgbClr val="21213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claim</a:t>
            </a:r>
            <a:r>
              <a:rPr lang="en-US">
                <a:solidFill>
                  <a:srgbClr val="21213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
            </a:r>
            <a:endParaRPr/>
          </a:p>
        </p:txBody>
      </p:sp>
      <p:sp>
        <p:nvSpPr>
          <p:cNvPr id="296" name="Google Shape;296;p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2000"/>
              <a:buNone/>
            </a:pPr>
            <a:r>
              <a:rPr lang="en-US"/>
              <a:t>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claim</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a:t>creates the focus for the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body </a:t>
            </a:r>
            <a:r>
              <a:rPr lang="en-US"/>
              <a:t>of the argument, which contains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reasons</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and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evidence</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lang="en-US"/>
              <a:t>to support the claim.</a:t>
            </a:r>
            <a:endParaRPr/>
          </a:p>
        </p:txBody>
      </p:sp>
      <p:sp>
        <p:nvSpPr>
          <p:cNvPr id="297" name="Google Shape;297;p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a:t>The argument ends with a </a:t>
            </a:r>
            <a:r>
              <a:rPr lang="en-US" b="1"/>
              <a:t>conclusion</a:t>
            </a:r>
            <a:r>
              <a:rPr lang="en-US"/>
              <a:t>, which recaps the main points and calls readers to action or provides final insights on the topic.</a:t>
            </a:r>
            <a:endParaRPr b="1"/>
          </a:p>
          <a:p>
            <a:pPr marL="0" lvl="0" indent="0" algn="l" rtl="0">
              <a:lnSpc>
                <a:spcPct val="120000"/>
              </a:lnSpc>
              <a:spcBef>
                <a:spcPts val="1600"/>
              </a:spcBef>
              <a:spcAft>
                <a:spcPts val="0"/>
              </a:spcAft>
              <a:buClr>
                <a:schemeClr val="dk1"/>
              </a:buClr>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Basic Organization</a:t>
            </a:r>
            <a:endParaRPr/>
          </a:p>
        </p:txBody>
      </p:sp>
      <p:sp>
        <p:nvSpPr>
          <p:cNvPr id="304" name="Google Shape;304;p4"/>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Clr>
                <a:srgbClr val="BB4B3E"/>
              </a:buClr>
              <a:buSzPts val="1200"/>
              <a:buNone/>
            </a:pPr>
            <a:r>
              <a:rPr lang="en-US" b="1">
                <a:solidFill>
                  <a:srgbClr val="BB4B3E"/>
                </a:solidFill>
              </a:rPr>
              <a:t>Introduction</a:t>
            </a:r>
            <a:r>
              <a:rPr lang="en-US"/>
              <a:t> </a:t>
            </a:r>
            <a:endParaRPr/>
          </a:p>
          <a:p>
            <a:pPr marL="365760" lvl="0" indent="0" algn="l" rtl="0">
              <a:lnSpc>
                <a:spcPct val="115000"/>
              </a:lnSpc>
              <a:spcBef>
                <a:spcPts val="1600"/>
              </a:spcBef>
              <a:spcAft>
                <a:spcPts val="0"/>
              </a:spcAft>
              <a:buClr>
                <a:srgbClr val="212136"/>
              </a:buClr>
              <a:buSzPts val="1200"/>
              <a:buNone/>
            </a:pPr>
            <a:r>
              <a:rPr lang="en-US" b="1"/>
              <a:t>Summary &amp; Claim</a:t>
            </a:r>
            <a:endParaRPr/>
          </a:p>
          <a:p>
            <a:pPr marL="0" lvl="0" indent="0" algn="l" rtl="0">
              <a:lnSpc>
                <a:spcPct val="115000"/>
              </a:lnSpc>
              <a:spcBef>
                <a:spcPts val="1600"/>
              </a:spcBef>
              <a:spcAft>
                <a:spcPts val="0"/>
              </a:spcAft>
              <a:buClr>
                <a:srgbClr val="BB4B3E"/>
              </a:buClr>
              <a:buSzPts val="1200"/>
              <a:buNone/>
            </a:pPr>
            <a:r>
              <a:rPr lang="en-US" b="1">
                <a:solidFill>
                  <a:srgbClr val="BB4B3E"/>
                </a:solidFill>
              </a:rPr>
              <a:t>Body</a:t>
            </a:r>
            <a:endParaRPr/>
          </a:p>
          <a:p>
            <a:pPr marL="365760" lvl="0" indent="0" algn="l" rtl="0">
              <a:lnSpc>
                <a:spcPct val="115000"/>
              </a:lnSpc>
              <a:spcBef>
                <a:spcPts val="1600"/>
              </a:spcBef>
              <a:spcAft>
                <a:spcPts val="0"/>
              </a:spcAft>
              <a:buClr>
                <a:srgbClr val="212136"/>
              </a:buClr>
              <a:buSzPts val="1200"/>
              <a:buNone/>
            </a:pPr>
            <a:r>
              <a:rPr lang="en-US" b="1"/>
              <a:t>1</a:t>
            </a:r>
            <a:r>
              <a:rPr lang="en-US" b="1" baseline="30000"/>
              <a:t>st</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365760" lvl="0" indent="0" algn="l" rtl="0">
              <a:lnSpc>
                <a:spcPct val="115000"/>
              </a:lnSpc>
              <a:spcBef>
                <a:spcPts val="1600"/>
              </a:spcBef>
              <a:spcAft>
                <a:spcPts val="0"/>
              </a:spcAft>
              <a:buClr>
                <a:srgbClr val="212136"/>
              </a:buClr>
              <a:buSzPts val="1200"/>
              <a:buNone/>
            </a:pPr>
            <a:r>
              <a:rPr lang="en-US" b="1"/>
              <a:t>2</a:t>
            </a:r>
            <a:r>
              <a:rPr lang="en-US" b="1" baseline="30000"/>
              <a:t>nd</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365760" lvl="0" indent="0" algn="l" rtl="0">
              <a:lnSpc>
                <a:spcPct val="115000"/>
              </a:lnSpc>
              <a:spcBef>
                <a:spcPts val="1600"/>
              </a:spcBef>
              <a:spcAft>
                <a:spcPts val="0"/>
              </a:spcAft>
              <a:buClr>
                <a:srgbClr val="212136"/>
              </a:buClr>
              <a:buSzPts val="1200"/>
              <a:buNone/>
            </a:pPr>
            <a:r>
              <a:rPr lang="en-US" b="1"/>
              <a:t>3</a:t>
            </a:r>
            <a:r>
              <a:rPr lang="en-US" b="1" baseline="30000"/>
              <a:t>rd</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0" lvl="0" indent="0" algn="l" rtl="0">
              <a:lnSpc>
                <a:spcPct val="115000"/>
              </a:lnSpc>
              <a:spcBef>
                <a:spcPts val="2200"/>
              </a:spcBef>
              <a:spcAft>
                <a:spcPts val="0"/>
              </a:spcAft>
              <a:buClr>
                <a:srgbClr val="BB4B3E"/>
              </a:buClr>
              <a:buSzPts val="1200"/>
              <a:buNone/>
            </a:pPr>
            <a:r>
              <a:rPr lang="en-US" b="1">
                <a:solidFill>
                  <a:srgbClr val="BB4B3E"/>
                </a:solidFill>
              </a:rPr>
              <a:t>Conclusion</a:t>
            </a:r>
            <a:endParaRPr b="1">
              <a:solidFill>
                <a:srgbClr val="BB4B3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None/>
            </a:pPr>
            <a:r>
              <a:rPr lang="en-US"/>
              <a:t>Parts of an Argument</a:t>
            </a:r>
            <a:endParaRPr>
              <a:solidFill>
                <a:srgbClr val="6C49A2"/>
              </a:solidFill>
            </a:endParaRPr>
          </a:p>
        </p:txBody>
      </p:sp>
      <p:pic>
        <p:nvPicPr>
          <p:cNvPr id="311" name="Google Shape;311;p5"/>
          <p:cNvPicPr preferRelativeResize="0"/>
          <p:nvPr/>
        </p:nvPicPr>
        <p:blipFill rotWithShape="1">
          <a:blip r:embed="rId3">
            <a:alphaModFix/>
          </a:blip>
          <a:srcRect l="1047" r="1056"/>
          <a:stretch/>
        </p:blipFill>
        <p:spPr>
          <a:xfrm>
            <a:off x="7854969" y="785741"/>
            <a:ext cx="447592" cy="457200"/>
          </a:xfrm>
          <a:prstGeom prst="rect">
            <a:avLst/>
          </a:prstGeom>
          <a:noFill/>
          <a:ln>
            <a:noFill/>
          </a:ln>
        </p:spPr>
      </p:pic>
      <p:pic>
        <p:nvPicPr>
          <p:cNvPr id="312" name="Google Shape;312;p5"/>
          <p:cNvPicPr preferRelativeResize="0"/>
          <p:nvPr/>
        </p:nvPicPr>
        <p:blipFill rotWithShape="1">
          <a:blip r:embed="rId4">
            <a:alphaModFix/>
          </a:blip>
          <a:srcRect l="1047" r="1056"/>
          <a:stretch/>
        </p:blipFill>
        <p:spPr>
          <a:xfrm>
            <a:off x="7874732" y="2180270"/>
            <a:ext cx="447592" cy="457200"/>
          </a:xfrm>
          <a:prstGeom prst="rect">
            <a:avLst/>
          </a:prstGeom>
          <a:noFill/>
          <a:ln>
            <a:noFill/>
          </a:ln>
        </p:spPr>
      </p:pic>
      <p:pic>
        <p:nvPicPr>
          <p:cNvPr id="313" name="Google Shape;313;p5"/>
          <p:cNvPicPr preferRelativeResize="0"/>
          <p:nvPr/>
        </p:nvPicPr>
        <p:blipFill rotWithShape="1">
          <a:blip r:embed="rId5">
            <a:alphaModFix/>
          </a:blip>
          <a:srcRect l="1047" r="1056"/>
          <a:stretch/>
        </p:blipFill>
        <p:spPr>
          <a:xfrm>
            <a:off x="9250132" y="2180270"/>
            <a:ext cx="447592" cy="457200"/>
          </a:xfrm>
          <a:prstGeom prst="rect">
            <a:avLst/>
          </a:prstGeom>
          <a:noFill/>
          <a:ln>
            <a:noFill/>
          </a:ln>
        </p:spPr>
      </p:pic>
      <p:pic>
        <p:nvPicPr>
          <p:cNvPr id="314" name="Google Shape;314;p5"/>
          <p:cNvPicPr preferRelativeResize="0"/>
          <p:nvPr/>
        </p:nvPicPr>
        <p:blipFill rotWithShape="1">
          <a:blip r:embed="rId5">
            <a:alphaModFix/>
          </a:blip>
          <a:srcRect l="1047" r="1056"/>
          <a:stretch/>
        </p:blipFill>
        <p:spPr>
          <a:xfrm>
            <a:off x="6527423" y="2180270"/>
            <a:ext cx="447592" cy="457200"/>
          </a:xfrm>
          <a:prstGeom prst="rect">
            <a:avLst/>
          </a:prstGeom>
          <a:noFill/>
          <a:ln>
            <a:noFill/>
          </a:ln>
        </p:spPr>
      </p:pic>
      <p:sp>
        <p:nvSpPr>
          <p:cNvPr id="315" name="Google Shape;315;p5"/>
          <p:cNvSpPr txBox="1"/>
          <p:nvPr/>
        </p:nvSpPr>
        <p:spPr>
          <a:xfrm>
            <a:off x="7069962" y="1295451"/>
            <a:ext cx="2017606" cy="461665"/>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Introduction: </a:t>
            </a:r>
            <a:endParaRPr/>
          </a:p>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Summary and Claim</a:t>
            </a:r>
            <a:endParaRPr/>
          </a:p>
        </p:txBody>
      </p:sp>
      <p:sp>
        <p:nvSpPr>
          <p:cNvPr id="316" name="Google Shape;316;p5"/>
          <p:cNvSpPr txBox="1"/>
          <p:nvPr/>
        </p:nvSpPr>
        <p:spPr>
          <a:xfrm>
            <a:off x="6449417" y="2634544"/>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17" name="Google Shape;317;p5"/>
          <p:cNvSpPr txBox="1"/>
          <p:nvPr/>
        </p:nvSpPr>
        <p:spPr>
          <a:xfrm>
            <a:off x="7767876" y="2635991"/>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18" name="Google Shape;318;p5"/>
          <p:cNvSpPr txBox="1"/>
          <p:nvPr/>
        </p:nvSpPr>
        <p:spPr>
          <a:xfrm>
            <a:off x="9087568" y="2634545"/>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19" name="Google Shape;319;p5"/>
          <p:cNvSpPr txBox="1"/>
          <p:nvPr/>
        </p:nvSpPr>
        <p:spPr>
          <a:xfrm>
            <a:off x="7091283" y="5876994"/>
            <a:ext cx="2017606" cy="276999"/>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Conclusion</a:t>
            </a:r>
            <a:endParaRPr/>
          </a:p>
        </p:txBody>
      </p:sp>
      <p:sp>
        <p:nvSpPr>
          <p:cNvPr id="320" name="Google Shape;320;p5"/>
          <p:cNvSpPr/>
          <p:nvPr/>
        </p:nvSpPr>
        <p:spPr>
          <a:xfrm>
            <a:off x="6096000" y="1968765"/>
            <a:ext cx="4016414" cy="1066800"/>
          </a:xfrm>
          <a:prstGeom prst="roundRect">
            <a:avLst>
              <a:gd name="adj" fmla="val 4338"/>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1" name="Google Shape;321;p5"/>
          <p:cNvPicPr preferRelativeResize="0"/>
          <p:nvPr/>
        </p:nvPicPr>
        <p:blipFill rotWithShape="1">
          <a:blip r:embed="rId4">
            <a:alphaModFix/>
          </a:blip>
          <a:srcRect l="1047" r="1056"/>
          <a:stretch/>
        </p:blipFill>
        <p:spPr>
          <a:xfrm>
            <a:off x="7874732" y="3357716"/>
            <a:ext cx="447592" cy="457200"/>
          </a:xfrm>
          <a:prstGeom prst="rect">
            <a:avLst/>
          </a:prstGeom>
          <a:noFill/>
          <a:ln>
            <a:noFill/>
          </a:ln>
        </p:spPr>
      </p:pic>
      <p:pic>
        <p:nvPicPr>
          <p:cNvPr id="322" name="Google Shape;322;p5"/>
          <p:cNvPicPr preferRelativeResize="0"/>
          <p:nvPr/>
        </p:nvPicPr>
        <p:blipFill rotWithShape="1">
          <a:blip r:embed="rId5">
            <a:alphaModFix/>
          </a:blip>
          <a:srcRect l="1047" r="1056"/>
          <a:stretch/>
        </p:blipFill>
        <p:spPr>
          <a:xfrm>
            <a:off x="9250132" y="3357716"/>
            <a:ext cx="447592" cy="457200"/>
          </a:xfrm>
          <a:prstGeom prst="rect">
            <a:avLst/>
          </a:prstGeom>
          <a:noFill/>
          <a:ln>
            <a:noFill/>
          </a:ln>
        </p:spPr>
      </p:pic>
      <p:pic>
        <p:nvPicPr>
          <p:cNvPr id="323" name="Google Shape;323;p5"/>
          <p:cNvPicPr preferRelativeResize="0"/>
          <p:nvPr/>
        </p:nvPicPr>
        <p:blipFill rotWithShape="1">
          <a:blip r:embed="rId5">
            <a:alphaModFix/>
          </a:blip>
          <a:srcRect l="1047" r="1056"/>
          <a:stretch/>
        </p:blipFill>
        <p:spPr>
          <a:xfrm>
            <a:off x="6527423" y="3357716"/>
            <a:ext cx="447592" cy="457200"/>
          </a:xfrm>
          <a:prstGeom prst="rect">
            <a:avLst/>
          </a:prstGeom>
          <a:noFill/>
          <a:ln>
            <a:noFill/>
          </a:ln>
        </p:spPr>
      </p:pic>
      <p:sp>
        <p:nvSpPr>
          <p:cNvPr id="324" name="Google Shape;324;p5"/>
          <p:cNvSpPr txBox="1"/>
          <p:nvPr/>
        </p:nvSpPr>
        <p:spPr>
          <a:xfrm>
            <a:off x="6449417" y="3811990"/>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25" name="Google Shape;325;p5"/>
          <p:cNvSpPr txBox="1"/>
          <p:nvPr/>
        </p:nvSpPr>
        <p:spPr>
          <a:xfrm>
            <a:off x="7767876" y="3813437"/>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26" name="Google Shape;326;p5"/>
          <p:cNvSpPr txBox="1"/>
          <p:nvPr/>
        </p:nvSpPr>
        <p:spPr>
          <a:xfrm>
            <a:off x="9087568" y="3811991"/>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27" name="Google Shape;327;p5"/>
          <p:cNvSpPr/>
          <p:nvPr/>
        </p:nvSpPr>
        <p:spPr>
          <a:xfrm>
            <a:off x="6096000" y="3146211"/>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8" name="Google Shape;328;p5"/>
          <p:cNvPicPr preferRelativeResize="0"/>
          <p:nvPr/>
        </p:nvPicPr>
        <p:blipFill rotWithShape="1">
          <a:blip r:embed="rId4">
            <a:alphaModFix/>
          </a:blip>
          <a:srcRect l="1047" r="1056"/>
          <a:stretch/>
        </p:blipFill>
        <p:spPr>
          <a:xfrm>
            <a:off x="7874732" y="4541425"/>
            <a:ext cx="447592" cy="457200"/>
          </a:xfrm>
          <a:prstGeom prst="rect">
            <a:avLst/>
          </a:prstGeom>
          <a:noFill/>
          <a:ln>
            <a:noFill/>
          </a:ln>
        </p:spPr>
      </p:pic>
      <p:pic>
        <p:nvPicPr>
          <p:cNvPr id="329" name="Google Shape;329;p5"/>
          <p:cNvPicPr preferRelativeResize="0"/>
          <p:nvPr/>
        </p:nvPicPr>
        <p:blipFill rotWithShape="1">
          <a:blip r:embed="rId5">
            <a:alphaModFix/>
          </a:blip>
          <a:srcRect l="1047" r="1056"/>
          <a:stretch/>
        </p:blipFill>
        <p:spPr>
          <a:xfrm>
            <a:off x="9250132" y="4541425"/>
            <a:ext cx="447592" cy="457200"/>
          </a:xfrm>
          <a:prstGeom prst="rect">
            <a:avLst/>
          </a:prstGeom>
          <a:noFill/>
          <a:ln>
            <a:noFill/>
          </a:ln>
        </p:spPr>
      </p:pic>
      <p:pic>
        <p:nvPicPr>
          <p:cNvPr id="330" name="Google Shape;330;p5"/>
          <p:cNvPicPr preferRelativeResize="0"/>
          <p:nvPr/>
        </p:nvPicPr>
        <p:blipFill rotWithShape="1">
          <a:blip r:embed="rId5">
            <a:alphaModFix/>
          </a:blip>
          <a:srcRect l="1047" r="1056"/>
          <a:stretch/>
        </p:blipFill>
        <p:spPr>
          <a:xfrm>
            <a:off x="6527423" y="4541425"/>
            <a:ext cx="447592" cy="457200"/>
          </a:xfrm>
          <a:prstGeom prst="rect">
            <a:avLst/>
          </a:prstGeom>
          <a:noFill/>
          <a:ln>
            <a:noFill/>
          </a:ln>
        </p:spPr>
      </p:pic>
      <p:sp>
        <p:nvSpPr>
          <p:cNvPr id="331" name="Google Shape;331;p5"/>
          <p:cNvSpPr txBox="1"/>
          <p:nvPr/>
        </p:nvSpPr>
        <p:spPr>
          <a:xfrm>
            <a:off x="6449417" y="4995699"/>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32" name="Google Shape;332;p5"/>
          <p:cNvSpPr txBox="1"/>
          <p:nvPr/>
        </p:nvSpPr>
        <p:spPr>
          <a:xfrm>
            <a:off x="7767876" y="4997146"/>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33" name="Google Shape;333;p5"/>
          <p:cNvSpPr txBox="1"/>
          <p:nvPr/>
        </p:nvSpPr>
        <p:spPr>
          <a:xfrm>
            <a:off x="9087568" y="4995700"/>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34" name="Google Shape;334;p5"/>
          <p:cNvSpPr/>
          <p:nvPr/>
        </p:nvSpPr>
        <p:spPr>
          <a:xfrm>
            <a:off x="6096000" y="4329920"/>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35" name="Google Shape;335;p5"/>
          <p:cNvCxnSpPr>
            <a:stCxn id="336" idx="4"/>
            <a:endCxn id="337" idx="0"/>
          </p:cNvCxnSpPr>
          <p:nvPr/>
        </p:nvCxnSpPr>
        <p:spPr>
          <a:xfrm>
            <a:off x="5634368" y="1058741"/>
            <a:ext cx="0" cy="4896900"/>
          </a:xfrm>
          <a:prstGeom prst="straightConnector1">
            <a:avLst/>
          </a:prstGeom>
          <a:noFill/>
          <a:ln w="9525" cap="flat" cmpd="sng">
            <a:solidFill>
              <a:srgbClr val="C6CCD1"/>
            </a:solidFill>
            <a:prstDash val="solid"/>
            <a:round/>
            <a:headEnd type="none" w="sm" len="sm"/>
            <a:tailEnd type="none" w="sm" len="sm"/>
          </a:ln>
        </p:spPr>
      </p:cxnSp>
      <p:sp>
        <p:nvSpPr>
          <p:cNvPr id="338" name="Google Shape;338;p5"/>
          <p:cNvSpPr/>
          <p:nvPr/>
        </p:nvSpPr>
        <p:spPr>
          <a:xfrm>
            <a:off x="5589968" y="3672479"/>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5"/>
          <p:cNvSpPr/>
          <p:nvPr/>
        </p:nvSpPr>
        <p:spPr>
          <a:xfrm>
            <a:off x="5589968" y="969941"/>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
          <p:cNvSpPr/>
          <p:nvPr/>
        </p:nvSpPr>
        <p:spPr>
          <a:xfrm>
            <a:off x="5589968" y="5955704"/>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9" name="Google Shape;339;p5"/>
          <p:cNvCxnSpPr/>
          <p:nvPr/>
        </p:nvCxnSpPr>
        <p:spPr>
          <a:xfrm rot="10800000">
            <a:off x="5678768" y="1018499"/>
            <a:ext cx="1768942" cy="0"/>
          </a:xfrm>
          <a:prstGeom prst="straightConnector1">
            <a:avLst/>
          </a:prstGeom>
          <a:noFill/>
          <a:ln w="9525" cap="flat" cmpd="sng">
            <a:solidFill>
              <a:srgbClr val="C6CCD1"/>
            </a:solidFill>
            <a:prstDash val="solid"/>
            <a:round/>
            <a:headEnd type="none" w="sm" len="sm"/>
            <a:tailEnd type="none" w="sm" len="sm"/>
          </a:ln>
        </p:spPr>
      </p:cxnSp>
      <p:cxnSp>
        <p:nvCxnSpPr>
          <p:cNvPr id="340" name="Google Shape;340;p5"/>
          <p:cNvCxnSpPr/>
          <p:nvPr/>
        </p:nvCxnSpPr>
        <p:spPr>
          <a:xfrm rot="10800000">
            <a:off x="5678769" y="6003179"/>
            <a:ext cx="1672688" cy="0"/>
          </a:xfrm>
          <a:prstGeom prst="straightConnector1">
            <a:avLst/>
          </a:prstGeom>
          <a:noFill/>
          <a:ln w="9525" cap="flat" cmpd="sng">
            <a:solidFill>
              <a:srgbClr val="C6CCD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Adding Transitions</a:t>
            </a:r>
            <a:endParaRPr/>
          </a:p>
        </p:txBody>
      </p:sp>
      <p:sp>
        <p:nvSpPr>
          <p:cNvPr id="347" name="Google Shape;347;p6"/>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BB4B3E"/>
              </a:buClr>
              <a:buSzPts val="1200"/>
              <a:buNone/>
            </a:pPr>
            <a:r>
              <a:rPr lang="en-US" sz="2000" b="1">
                <a:solidFill>
                  <a:srgbClr val="BB4B3E"/>
                </a:solidFill>
              </a:rPr>
              <a:t>Transitions</a:t>
            </a:r>
            <a:r>
              <a:rPr lang="en-US" sz="2000">
                <a:solidFill>
                  <a:srgbClr val="BB4B3E"/>
                </a:solidFill>
              </a:rPr>
              <a:t> are words and phrases that help connect the ideas in your argument.</a:t>
            </a:r>
            <a:endParaRPr/>
          </a:p>
          <a:p>
            <a:pPr marL="0" lvl="0" indent="0" algn="l" rtl="0">
              <a:lnSpc>
                <a:spcPct val="120000"/>
              </a:lnSpc>
              <a:spcBef>
                <a:spcPts val="2400"/>
              </a:spcBef>
              <a:spcAft>
                <a:spcPts val="0"/>
              </a:spcAft>
              <a:buClr>
                <a:srgbClr val="212136"/>
              </a:buClr>
              <a:buSzPts val="1200"/>
              <a:buNone/>
            </a:pPr>
            <a:r>
              <a:rPr lang="en-US" sz="2000" b="1">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If</a:t>
            </a:r>
            <a:r>
              <a:rPr lang="en-US" sz="2000">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people exercise, </a:t>
            </a:r>
            <a:r>
              <a:rPr lang="en-US" sz="2000" b="1">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then</a:t>
            </a:r>
            <a:r>
              <a:rPr lang="en-US" sz="2000">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they will be healthier. There are different types of physical activity that a person could do on a daily basis. </a:t>
            </a:r>
            <a:r>
              <a:rPr lang="en-US" sz="2000" b="1">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For example</a:t>
            </a:r>
            <a:r>
              <a:rPr lang="en-US" sz="2000">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 person could walk to work or school. </a:t>
            </a:r>
            <a:r>
              <a:rPr lang="en-US" sz="2000" b="1">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Therefore</a:t>
            </a:r>
            <a:r>
              <a:rPr lang="en-US" sz="2000">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all people should try to exercise every day.</a:t>
            </a:r>
            <a:endParaRPr sz="2000">
              <a:latin typeface="Roboto Slab"/>
              <a:ea typeface="Roboto Slab"/>
              <a:cs typeface="Roboto Slab"/>
              <a:sym typeface="Roboto Slab"/>
            </a:endParaRPr>
          </a:p>
          <a:p>
            <a:pPr marL="0" lvl="0" indent="0" algn="l" rtl="0">
              <a:lnSpc>
                <a:spcPct val="120000"/>
              </a:lnSpc>
              <a:spcBef>
                <a:spcPts val="2400"/>
              </a:spcBef>
              <a:spcAft>
                <a:spcPts val="0"/>
              </a:spcAft>
              <a:buClr>
                <a:srgbClr val="BB4B3E"/>
              </a:buClr>
              <a:buSzPts val="1200"/>
              <a:buNone/>
            </a:pPr>
            <a:r>
              <a:rPr lang="en-US" sz="2000">
                <a:solidFill>
                  <a:srgbClr val="BB4B3E"/>
                </a:solidFill>
              </a:rPr>
              <a:t>Good transitions can help show how you’ve organized your argument.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Transitions to Show Organization</a:t>
            </a:r>
            <a:endParaRPr/>
          </a:p>
        </p:txBody>
      </p:sp>
      <p:sp>
        <p:nvSpPr>
          <p:cNvPr id="354" name="Google Shape;354;p7"/>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200"/>
              <a:buNone/>
            </a:pPr>
            <a:endParaRPr/>
          </a:p>
        </p:txBody>
      </p:sp>
      <p:sp>
        <p:nvSpPr>
          <p:cNvPr id="355" name="Google Shape;355;p7"/>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BB4B3E"/>
              </a:buClr>
              <a:buSzPts val="2200"/>
              <a:buNone/>
            </a:pPr>
            <a:r>
              <a:rPr lang="en-US">
                <a:solidFill>
                  <a:srgbClr val="BB4B3E"/>
                </a:solidFill>
              </a:rPr>
              <a:t>To show order</a:t>
            </a:r>
            <a:endParaRPr/>
          </a:p>
        </p:txBody>
      </p:sp>
      <p:sp>
        <p:nvSpPr>
          <p:cNvPr id="356" name="Google Shape;356;p7"/>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BB4B3E"/>
              </a:buClr>
              <a:buSzPts val="2200"/>
              <a:buNone/>
            </a:pPr>
            <a:r>
              <a:rPr lang="en-US">
                <a:solidFill>
                  <a:srgbClr val="BB4B3E"/>
                </a:solidFill>
              </a:rPr>
              <a:t>To show importance</a:t>
            </a:r>
            <a:endParaRPr/>
          </a:p>
        </p:txBody>
      </p:sp>
      <p:sp>
        <p:nvSpPr>
          <p:cNvPr id="357" name="Google Shape;357;p7"/>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BB4B3E"/>
              </a:buClr>
              <a:buSzPts val="2200"/>
              <a:buNone/>
            </a:pPr>
            <a:r>
              <a:rPr lang="en-US">
                <a:solidFill>
                  <a:srgbClr val="BB4B3E"/>
                </a:solidFill>
              </a:rPr>
              <a:t>To contrast ideas</a:t>
            </a:r>
            <a:endParaRPr/>
          </a:p>
        </p:txBody>
      </p:sp>
      <p:sp>
        <p:nvSpPr>
          <p:cNvPr id="358" name="Google Shape;358;p7"/>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2240"/>
              <a:buNone/>
            </a:pPr>
            <a:r>
              <a:rPr lang="en-US">
                <a:solidFill>
                  <a:srgbClr val="212136"/>
                </a:solidFill>
                <a:latin typeface="Roboto"/>
                <a:ea typeface="Roboto"/>
                <a:cs typeface="Roboto"/>
                <a:sym typeface="Roboto"/>
              </a:rPr>
              <a:t>First of all…</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Next…</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Finally…</a:t>
            </a:r>
            <a:endParaRPr>
              <a:solidFill>
                <a:srgbClr val="212136"/>
              </a:solidFill>
            </a:endParaRPr>
          </a:p>
          <a:p>
            <a:pPr marL="0" lvl="0" indent="0" algn="l" rtl="0">
              <a:lnSpc>
                <a:spcPct val="120000"/>
              </a:lnSpc>
              <a:spcBef>
                <a:spcPts val="0"/>
              </a:spcBef>
              <a:spcAft>
                <a:spcPts val="0"/>
              </a:spcAft>
              <a:buClr>
                <a:schemeClr val="dk1"/>
              </a:buClr>
              <a:buSzPts val="1600"/>
              <a:buNone/>
            </a:pPr>
            <a:endParaRPr/>
          </a:p>
        </p:txBody>
      </p:sp>
      <p:sp>
        <p:nvSpPr>
          <p:cNvPr id="359" name="Google Shape;359;p7"/>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2240"/>
              <a:buNone/>
            </a:pPr>
            <a:r>
              <a:rPr lang="en-US">
                <a:solidFill>
                  <a:srgbClr val="212136"/>
                </a:solidFill>
                <a:latin typeface="Roboto"/>
                <a:ea typeface="Roboto"/>
                <a:cs typeface="Roboto"/>
                <a:sym typeface="Roboto"/>
              </a:rPr>
              <a:t>Above all…</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Mainly…</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More importantly…</a:t>
            </a:r>
            <a:endParaRPr/>
          </a:p>
          <a:p>
            <a:pPr marL="0" lvl="0" indent="0" algn="l" rtl="0">
              <a:lnSpc>
                <a:spcPct val="120000"/>
              </a:lnSpc>
              <a:spcBef>
                <a:spcPts val="600"/>
              </a:spcBef>
              <a:spcAft>
                <a:spcPts val="0"/>
              </a:spcAft>
              <a:buClr>
                <a:srgbClr val="43B02A"/>
              </a:buClr>
              <a:buSzPts val="2240"/>
              <a:buNone/>
            </a:pPr>
            <a:r>
              <a:rPr lang="en-US">
                <a:solidFill>
                  <a:srgbClr val="212136"/>
                </a:solidFill>
              </a:rPr>
              <a:t>Surely…</a:t>
            </a:r>
            <a:endParaRPr/>
          </a:p>
          <a:p>
            <a:pPr marL="0" lvl="0" indent="0" algn="l" rtl="0">
              <a:lnSpc>
                <a:spcPct val="120000"/>
              </a:lnSpc>
              <a:spcBef>
                <a:spcPts val="0"/>
              </a:spcBef>
              <a:spcAft>
                <a:spcPts val="0"/>
              </a:spcAft>
              <a:buClr>
                <a:schemeClr val="dk1"/>
              </a:buClr>
              <a:buSzPts val="1600"/>
              <a:buNone/>
            </a:pPr>
            <a:endParaRPr/>
          </a:p>
        </p:txBody>
      </p:sp>
      <p:sp>
        <p:nvSpPr>
          <p:cNvPr id="360" name="Google Shape;360;p7"/>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2240"/>
              <a:buNone/>
            </a:pPr>
            <a:r>
              <a:rPr lang="en-US">
                <a:solidFill>
                  <a:srgbClr val="212136"/>
                </a:solidFill>
                <a:latin typeface="Roboto"/>
                <a:ea typeface="Roboto"/>
                <a:cs typeface="Roboto"/>
                <a:sym typeface="Roboto"/>
              </a:rPr>
              <a:t>Some argue… However…</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On one hand… On the other hand…</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On the contrary…</a:t>
            </a:r>
            <a:endParaRPr/>
          </a:p>
          <a:p>
            <a:pPr marL="0" lvl="0" indent="0" algn="l" rtl="0">
              <a:lnSpc>
                <a:spcPct val="120000"/>
              </a:lnSpc>
              <a:spcBef>
                <a:spcPts val="600"/>
              </a:spcBef>
              <a:spcAft>
                <a:spcPts val="0"/>
              </a:spcAft>
              <a:buClr>
                <a:srgbClr val="43B02A"/>
              </a:buClr>
              <a:buSzPts val="2240"/>
              <a:buNone/>
            </a:pPr>
            <a:r>
              <a:rPr lang="en-US">
                <a:solidFill>
                  <a:srgbClr val="212136"/>
                </a:solidFill>
                <a:latin typeface="Roboto"/>
                <a:ea typeface="Roboto"/>
                <a:cs typeface="Roboto"/>
                <a:sym typeface="Roboto"/>
              </a:rPr>
              <a:t>Nevertheless…</a:t>
            </a:r>
            <a:endParaRPr>
              <a:solidFill>
                <a:srgbClr val="212136"/>
              </a:solidFill>
            </a:endParaRPr>
          </a:p>
          <a:p>
            <a:pPr marL="0" lvl="0" indent="0" algn="l" rtl="0">
              <a:lnSpc>
                <a:spcPct val="120000"/>
              </a:lnSpc>
              <a:spcBef>
                <a:spcPts val="0"/>
              </a:spcBef>
              <a:spcAft>
                <a:spcPts val="0"/>
              </a:spcAft>
              <a:buClr>
                <a:schemeClr val="dk1"/>
              </a:buClr>
              <a:buSzPts val="1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3600"/>
              <a:buNone/>
            </a:pPr>
            <a:r>
              <a:rPr lang="en-US" sz="3600">
                <a:solidFill>
                  <a:srgbClr val="212136"/>
                </a:solidFill>
              </a:rPr>
              <a:t>Revising for Organization</a:t>
            </a:r>
            <a:endParaRPr/>
          </a:p>
        </p:txBody>
      </p:sp>
      <p:sp>
        <p:nvSpPr>
          <p:cNvPr id="367" name="Google Shape;367;p8"/>
          <p:cNvSpPr txBox="1"/>
          <p:nvPr/>
        </p:nvSpPr>
        <p:spPr>
          <a:xfrm>
            <a:off x="4979736" y="2520872"/>
            <a:ext cx="2723845" cy="908128"/>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Is there an introduction and conclusion to give the essay focus?</a:t>
            </a:r>
            <a:endParaRPr/>
          </a:p>
        </p:txBody>
      </p:sp>
      <p:sp>
        <p:nvSpPr>
          <p:cNvPr id="368" name="Google Shape;368;p8"/>
          <p:cNvSpPr txBox="1"/>
          <p:nvPr/>
        </p:nvSpPr>
        <p:spPr>
          <a:xfrm>
            <a:off x="8508056" y="2507547"/>
            <a:ext cx="2898826" cy="908128"/>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add the missing components.</a:t>
            </a:r>
            <a:br>
              <a:rPr lang="en-US" sz="1400" b="0" i="0" u="none" strike="noStrike" cap="none">
                <a:solidFill>
                  <a:srgbClr val="212136"/>
                </a:solidFill>
                <a:latin typeface="Roboto"/>
                <a:ea typeface="Roboto"/>
                <a:cs typeface="Roboto"/>
                <a:sym typeface="Roboto"/>
              </a:rPr>
            </a:br>
            <a:endParaRPr sz="1400" b="0" i="0" u="none" strike="noStrike" cap="none">
              <a:solidFill>
                <a:srgbClr val="212136"/>
              </a:solidFill>
              <a:latin typeface="Roboto"/>
              <a:ea typeface="Roboto"/>
              <a:cs typeface="Roboto"/>
              <a:sym typeface="Roboto"/>
            </a:endParaRPr>
          </a:p>
        </p:txBody>
      </p:sp>
      <p:sp>
        <p:nvSpPr>
          <p:cNvPr id="369" name="Google Shape;369;p8"/>
          <p:cNvSpPr txBox="1"/>
          <p:nvPr/>
        </p:nvSpPr>
        <p:spPr>
          <a:xfrm>
            <a:off x="4979738" y="1879941"/>
            <a:ext cx="2723844" cy="467564"/>
          </a:xfrm>
          <a:prstGeom prst="rect">
            <a:avLst/>
          </a:prstGeom>
          <a:noFill/>
          <a:ln>
            <a:noFill/>
          </a:ln>
        </p:spPr>
        <p:txBody>
          <a:bodyPr spcFirstLastPara="1" wrap="square" lIns="0" tIns="45700" rIns="0" bIns="45700" anchor="t" anchorCtr="0">
            <a:spAutoFit/>
          </a:bodyPr>
          <a:lstStyle/>
          <a:p>
            <a:pPr marL="0" marR="0" lvl="0" indent="0" algn="l" rtl="0">
              <a:lnSpc>
                <a:spcPct val="120000"/>
              </a:lnSpc>
              <a:spcBef>
                <a:spcPts val="0"/>
              </a:spcBef>
              <a:spcAft>
                <a:spcPts val="0"/>
              </a:spcAft>
              <a:buNone/>
            </a:pPr>
            <a:r>
              <a:rPr lang="en-US" sz="2200" b="1" i="0" u="none" strike="noStrike" cap="none">
                <a:solidFill>
                  <a:srgbClr val="BB4B3E"/>
                </a:solidFill>
                <a:latin typeface="Roboto"/>
                <a:ea typeface="Roboto"/>
                <a:cs typeface="Roboto"/>
                <a:sym typeface="Roboto"/>
              </a:rPr>
              <a:t>Ask:</a:t>
            </a:r>
            <a:endParaRPr sz="2200" b="0" i="0" u="none" strike="noStrike" cap="none">
              <a:solidFill>
                <a:srgbClr val="BB4B3E"/>
              </a:solidFill>
              <a:latin typeface="Roboto"/>
              <a:ea typeface="Roboto"/>
              <a:cs typeface="Roboto"/>
              <a:sym typeface="Roboto"/>
            </a:endParaRPr>
          </a:p>
        </p:txBody>
      </p:sp>
      <p:sp>
        <p:nvSpPr>
          <p:cNvPr id="370" name="Google Shape;370;p8"/>
          <p:cNvSpPr txBox="1"/>
          <p:nvPr/>
        </p:nvSpPr>
        <p:spPr>
          <a:xfrm>
            <a:off x="8508055" y="1879942"/>
            <a:ext cx="2898826" cy="467564"/>
          </a:xfrm>
          <a:prstGeom prst="rect">
            <a:avLst/>
          </a:prstGeom>
          <a:noFill/>
          <a:ln>
            <a:noFill/>
          </a:ln>
        </p:spPr>
        <p:txBody>
          <a:bodyPr spcFirstLastPara="1" wrap="square" lIns="0" tIns="45700" rIns="0" bIns="45700" anchor="t" anchorCtr="0">
            <a:spAutoFit/>
          </a:bodyPr>
          <a:lstStyle/>
          <a:p>
            <a:pPr marL="0" marR="0" lvl="0" indent="0" algn="l" rtl="0">
              <a:lnSpc>
                <a:spcPct val="120000"/>
              </a:lnSpc>
              <a:spcBef>
                <a:spcPts val="0"/>
              </a:spcBef>
              <a:spcAft>
                <a:spcPts val="0"/>
              </a:spcAft>
              <a:buNone/>
            </a:pPr>
            <a:r>
              <a:rPr lang="en-US" sz="2200" b="1" i="0" u="none" strike="noStrike" cap="none">
                <a:solidFill>
                  <a:srgbClr val="BB4B3E"/>
                </a:solidFill>
                <a:latin typeface="Roboto"/>
                <a:ea typeface="Roboto"/>
                <a:cs typeface="Roboto"/>
                <a:sym typeface="Roboto"/>
              </a:rPr>
              <a:t>If not,</a:t>
            </a:r>
            <a:endParaRPr sz="2200" b="0" i="0" u="none" strike="noStrike" cap="none">
              <a:solidFill>
                <a:srgbClr val="BB4B3E"/>
              </a:solidFill>
              <a:latin typeface="Roboto"/>
              <a:ea typeface="Roboto"/>
              <a:cs typeface="Roboto"/>
              <a:sym typeface="Roboto"/>
            </a:endParaRPr>
          </a:p>
        </p:txBody>
      </p:sp>
      <p:sp>
        <p:nvSpPr>
          <p:cNvPr id="371" name="Google Shape;371;p8"/>
          <p:cNvSpPr txBox="1"/>
          <p:nvPr/>
        </p:nvSpPr>
        <p:spPr>
          <a:xfrm>
            <a:off x="8508056" y="3717277"/>
            <a:ext cx="2898826" cy="662596"/>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break new ideas into new paragraphs.</a:t>
            </a:r>
            <a:br>
              <a:rPr lang="en-US" sz="1400" b="0" i="0" u="none" strike="noStrike" cap="none">
                <a:solidFill>
                  <a:srgbClr val="212136"/>
                </a:solidFill>
                <a:latin typeface="Roboto"/>
                <a:ea typeface="Roboto"/>
                <a:cs typeface="Roboto"/>
                <a:sym typeface="Roboto"/>
              </a:rPr>
            </a:br>
            <a:endParaRPr sz="1400" b="0" i="0" u="none" strike="noStrike" cap="none">
              <a:solidFill>
                <a:srgbClr val="212136"/>
              </a:solidFill>
              <a:latin typeface="Roboto"/>
              <a:ea typeface="Roboto"/>
              <a:cs typeface="Roboto"/>
              <a:sym typeface="Roboto"/>
            </a:endParaRPr>
          </a:p>
        </p:txBody>
      </p:sp>
      <p:sp>
        <p:nvSpPr>
          <p:cNvPr id="372" name="Google Shape;372;p8"/>
          <p:cNvSpPr txBox="1"/>
          <p:nvPr/>
        </p:nvSpPr>
        <p:spPr>
          <a:xfrm>
            <a:off x="8508056" y="4732975"/>
            <a:ext cx="2898826" cy="494664"/>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rearrange </a:t>
            </a:r>
            <a:r>
              <a:rPr lang="en-US" sz="1400" b="0" i="0" u="none" strike="noStrike" cap="none">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paragraphs</a:t>
            </a:r>
            <a:r>
              <a:rPr lang="en-US" sz="1400" b="0" i="0" u="none" strike="noStrike" cap="none">
                <a:solidFill>
                  <a:srgbClr val="212136"/>
                </a:solidFill>
                <a:latin typeface="Roboto"/>
                <a:ea typeface="Roboto"/>
                <a:cs typeface="Roboto"/>
                <a:sym typeface="Roboto"/>
              </a:rPr>
              <a:t>.</a:t>
            </a:r>
            <a:endParaRPr/>
          </a:p>
        </p:txBody>
      </p:sp>
      <p:sp>
        <p:nvSpPr>
          <p:cNvPr id="373" name="Google Shape;373;p8"/>
          <p:cNvSpPr txBox="1"/>
          <p:nvPr/>
        </p:nvSpPr>
        <p:spPr>
          <a:xfrm>
            <a:off x="8508056" y="5543020"/>
            <a:ext cx="2898826" cy="905775"/>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insert transition words and phrases.</a:t>
            </a:r>
            <a:endParaRPr/>
          </a:p>
        </p:txBody>
      </p:sp>
      <p:sp>
        <p:nvSpPr>
          <p:cNvPr id="374" name="Google Shape;374;p8"/>
          <p:cNvSpPr txBox="1"/>
          <p:nvPr/>
        </p:nvSpPr>
        <p:spPr>
          <a:xfrm>
            <a:off x="4979736" y="3717277"/>
            <a:ext cx="2898826" cy="662596"/>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Does each body paragraph focus on a single reason?</a:t>
            </a:r>
            <a:endParaRPr/>
          </a:p>
        </p:txBody>
      </p:sp>
      <p:sp>
        <p:nvSpPr>
          <p:cNvPr id="375" name="Google Shape;375;p8"/>
          <p:cNvSpPr txBox="1"/>
          <p:nvPr/>
        </p:nvSpPr>
        <p:spPr>
          <a:xfrm>
            <a:off x="4968989" y="4732975"/>
            <a:ext cx="2898826" cy="494664"/>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Are the paragraphs in logical order?</a:t>
            </a:r>
            <a:endParaRPr/>
          </a:p>
        </p:txBody>
      </p:sp>
      <p:sp>
        <p:nvSpPr>
          <p:cNvPr id="376" name="Google Shape;376;p8"/>
          <p:cNvSpPr txBox="1"/>
          <p:nvPr/>
        </p:nvSpPr>
        <p:spPr>
          <a:xfrm>
            <a:off x="4985922" y="5543020"/>
            <a:ext cx="2898826" cy="905775"/>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1400"/>
              <a:buFont typeface="Roboto"/>
              <a:buNone/>
            </a:pPr>
            <a:r>
              <a:rPr lang="en-US" sz="1400" b="0" i="0" u="none" strike="noStrike" cap="none">
                <a:solidFill>
                  <a:srgbClr val="212136"/>
                </a:solidFill>
                <a:latin typeface="Roboto"/>
                <a:ea typeface="Roboto"/>
                <a:cs typeface="Roboto"/>
                <a:sym typeface="Roboto"/>
              </a:rPr>
              <a:t>Do the paragraphs and sentences flow well from one idea to another?</a:t>
            </a:r>
            <a:endParaRPr/>
          </a:p>
        </p:txBody>
      </p:sp>
      <p:cxnSp>
        <p:nvCxnSpPr>
          <p:cNvPr id="377" name="Google Shape;377;p8"/>
          <p:cNvCxnSpPr/>
          <p:nvPr/>
        </p:nvCxnSpPr>
        <p:spPr>
          <a:xfrm>
            <a:off x="4979736" y="3525836"/>
            <a:ext cx="6427145" cy="0"/>
          </a:xfrm>
          <a:prstGeom prst="straightConnector1">
            <a:avLst/>
          </a:prstGeom>
          <a:noFill/>
          <a:ln w="9525" cap="flat" cmpd="sng">
            <a:solidFill>
              <a:srgbClr val="CCCCCC"/>
            </a:solidFill>
            <a:prstDash val="solid"/>
            <a:miter lim="800000"/>
            <a:headEnd type="none" w="sm" len="sm"/>
            <a:tailEnd type="none" w="sm" len="sm"/>
          </a:ln>
        </p:spPr>
      </p:cxnSp>
      <p:cxnSp>
        <p:nvCxnSpPr>
          <p:cNvPr id="378" name="Google Shape;378;p8"/>
          <p:cNvCxnSpPr/>
          <p:nvPr/>
        </p:nvCxnSpPr>
        <p:spPr>
          <a:xfrm>
            <a:off x="4979736" y="4514324"/>
            <a:ext cx="6427145" cy="0"/>
          </a:xfrm>
          <a:prstGeom prst="straightConnector1">
            <a:avLst/>
          </a:prstGeom>
          <a:noFill/>
          <a:ln w="9525" cap="flat" cmpd="sng">
            <a:solidFill>
              <a:srgbClr val="CCCCCC"/>
            </a:solidFill>
            <a:prstDash val="solid"/>
            <a:miter lim="800000"/>
            <a:headEnd type="none" w="sm" len="sm"/>
            <a:tailEnd type="none" w="sm" len="sm"/>
          </a:ln>
        </p:spPr>
      </p:cxnSp>
      <p:cxnSp>
        <p:nvCxnSpPr>
          <p:cNvPr id="379" name="Google Shape;379;p8"/>
          <p:cNvCxnSpPr/>
          <p:nvPr/>
        </p:nvCxnSpPr>
        <p:spPr>
          <a:xfrm>
            <a:off x="4979736" y="5301724"/>
            <a:ext cx="6427145" cy="0"/>
          </a:xfrm>
          <a:prstGeom prst="straightConnector1">
            <a:avLst/>
          </a:prstGeom>
          <a:noFill/>
          <a:ln w="9525" cap="flat" cmpd="sng">
            <a:solidFill>
              <a:srgbClr val="CCCCCC"/>
            </a:solidFill>
            <a:prstDash val="solid"/>
            <a:miter lim="800000"/>
            <a:headEnd type="none" w="sm" len="sm"/>
            <a:tailEnd type="none" w="sm" len="sm"/>
          </a:ln>
        </p:spPr>
      </p:cxnSp>
      <p:sp>
        <p:nvSpPr>
          <p:cNvPr id="380" name="Google Shape;380;p8"/>
          <p:cNvSpPr txBox="1"/>
          <p:nvPr/>
        </p:nvSpPr>
        <p:spPr>
          <a:xfrm>
            <a:off x="4979736" y="673439"/>
            <a:ext cx="5772931" cy="904895"/>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212136"/>
              </a:buClr>
              <a:buSzPts val="2200"/>
              <a:buFont typeface="Roboto"/>
              <a:buNone/>
            </a:pPr>
            <a:r>
              <a:rPr lang="en-US" sz="2200" b="1" i="0" u="none" strike="noStrike" cap="none">
                <a:solidFill>
                  <a:srgbClr val="212136"/>
                </a:solidFill>
                <a:latin typeface="Roboto"/>
                <a:ea typeface="Roboto"/>
                <a:cs typeface="Roboto"/>
                <a:sym typeface="Roboto"/>
              </a:rPr>
              <a:t>You can improve an essay’s organization using a simple checklist: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1176</Words>
  <Application>Microsoft Macintosh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 Light</vt:lpstr>
      <vt:lpstr>Roboto</vt:lpstr>
      <vt:lpstr>Calibri</vt:lpstr>
      <vt:lpstr>Roboto Slab</vt:lpstr>
      <vt:lpstr>Arial</vt:lpstr>
      <vt:lpstr>Office Theme</vt:lpstr>
      <vt:lpstr>Organization</vt:lpstr>
      <vt:lpstr>Entry Ticket</vt:lpstr>
      <vt:lpstr>In this lesson, you will learn…</vt:lpstr>
      <vt:lpstr>Parts of an  Argument</vt:lpstr>
      <vt:lpstr>Basic Organization</vt:lpstr>
      <vt:lpstr>PowerPoint Presentation</vt:lpstr>
      <vt:lpstr>Adding Transitions</vt:lpstr>
      <vt:lpstr>Transitions to Show Organization</vt:lpstr>
      <vt:lpstr>PowerPoint Presentation</vt:lpstr>
      <vt:lpstr>Revising for Organization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dc:title>
  <dc:creator>Jackson Chu</dc:creator>
  <cp:lastModifiedBy>Microsoft Office User</cp:lastModifiedBy>
  <cp:revision>1</cp:revision>
  <dcterms:created xsi:type="dcterms:W3CDTF">2019-03-07T21:55:19Z</dcterms:created>
  <dcterms:modified xsi:type="dcterms:W3CDTF">2020-08-27T19:22:55Z</dcterms:modified>
</cp:coreProperties>
</file>